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2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80" r:id="rId20"/>
    <p:sldId id="274" r:id="rId21"/>
    <p:sldId id="275" r:id="rId22"/>
    <p:sldId id="276" r:id="rId23"/>
    <p:sldId id="282" r:id="rId24"/>
    <p:sldId id="598" r:id="rId25"/>
    <p:sldId id="597" r:id="rId26"/>
    <p:sldId id="283" r:id="rId27"/>
    <p:sldId id="605" r:id="rId28"/>
    <p:sldId id="599" r:id="rId29"/>
    <p:sldId id="278" r:id="rId30"/>
    <p:sldId id="601" r:id="rId31"/>
    <p:sldId id="602" r:id="rId32"/>
    <p:sldId id="603" r:id="rId33"/>
  </p:sldIdLst>
  <p:sldSz cx="9144000" cy="5143500" type="screen16x9"/>
  <p:notesSz cx="6858000" cy="9144000"/>
  <p:embeddedFontLst>
    <p:embeddedFont>
      <p:font typeface="Cutive Mono" panose="020B0604020202020204" charset="0"/>
      <p:regular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ExtraBold" panose="00000900000000000000" pitchFamily="2" charset="0"/>
      <p:bold r:id="rId40"/>
      <p:italic r:id="rId41"/>
      <p:boldItalic r:id="rId42"/>
    </p:embeddedFont>
    <p:embeddedFont>
      <p:font typeface="Montserrat Medium" panose="00000600000000000000" pitchFamily="2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B2F3234-0EFF-5FB7-DD6A-EB28D71D0291}" name="Huynh Thanh Phung (FE FPL HCM)" initials="HH" userId="S::phunght3@fe.edu.vn::57318ca0-3350-497a-b82a-d9d0723c748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6F552-1B10-1A63-AE04-6D7AED6F5BAC}" v="15" dt="2023-01-02T09:39:26.482"/>
  </p1510:revLst>
</p1510:revInfo>
</file>

<file path=ppt/tableStyles.xml><?xml version="1.0" encoding="utf-8"?>
<a:tblStyleLst xmlns:a="http://schemas.openxmlformats.org/drawingml/2006/main" def="{E0C11AD6-36E7-49FA-89FD-B1A7F6E0B875}">
  <a:tblStyle styleId="{E0C11AD6-36E7-49FA-89FD-B1A7F6E0B8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4084"/>
  </p:normalViewPr>
  <p:slideViewPr>
    <p:cSldViewPr snapToGrid="0">
      <p:cViewPr varScale="1">
        <p:scale>
          <a:sx n="151" d="100"/>
          <a:sy n="151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6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nh Thanh Phung (FE FPL HCM)" userId="S::phunght3@fe.edu.vn::57318ca0-3350-497a-b82a-d9d0723c7480" providerId="AD" clId="Web-{20C919AE-0407-6758-B3EE-50595B1DE9A5}"/>
    <pc:docChg chg="">
      <pc:chgData name="Huynh Thanh Phung (FE FPL HCM)" userId="S::phunght3@fe.edu.vn::57318ca0-3350-497a-b82a-d9d0723c7480" providerId="AD" clId="Web-{20C919AE-0407-6758-B3EE-50595B1DE9A5}" dt="2022-09-10T10:59:34.305" v="18"/>
      <pc:docMkLst>
        <pc:docMk/>
      </pc:docMkLst>
      <pc:sldChg chg="delCm">
        <pc:chgData name="Huynh Thanh Phung (FE FPL HCM)" userId="S::phunght3@fe.edu.vn::57318ca0-3350-497a-b82a-d9d0723c7480" providerId="AD" clId="Web-{20C919AE-0407-6758-B3EE-50595B1DE9A5}" dt="2022-09-10T10:57:45.130" v="0"/>
        <pc:sldMkLst>
          <pc:docMk/>
          <pc:sldMk cId="0" sldId="256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7:54.130" v="1"/>
        <pc:sldMkLst>
          <pc:docMk/>
          <pc:sldMk cId="0" sldId="260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7:54.474" v="2"/>
        <pc:sldMkLst>
          <pc:docMk/>
          <pc:sldMk cId="0" sldId="261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8:10.302" v="4"/>
        <pc:sldMkLst>
          <pc:docMk/>
          <pc:sldMk cId="0" sldId="263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8:06.724" v="3"/>
        <pc:sldMkLst>
          <pc:docMk/>
          <pc:sldMk cId="0" sldId="264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8:17.975" v="5"/>
        <pc:sldMkLst>
          <pc:docMk/>
          <pc:sldMk cId="0" sldId="265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8:28.569" v="7"/>
        <pc:sldMkLst>
          <pc:docMk/>
          <pc:sldMk cId="0" sldId="266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8:53.632" v="11"/>
        <pc:sldMkLst>
          <pc:docMk/>
          <pc:sldMk cId="3954233508" sldId="267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8:38.725" v="8"/>
        <pc:sldMkLst>
          <pc:docMk/>
          <pc:sldMk cId="0" sldId="269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8:45.444" v="9"/>
        <pc:sldMkLst>
          <pc:docMk/>
          <pc:sldMk cId="0" sldId="273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9:02.335" v="13"/>
        <pc:sldMkLst>
          <pc:docMk/>
          <pc:sldMk cId="0" sldId="276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8:49.382" v="10"/>
        <pc:sldMkLst>
          <pc:docMk/>
          <pc:sldMk cId="3354439180" sldId="280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9:09.664" v="14"/>
        <pc:sldMkLst>
          <pc:docMk/>
          <pc:sldMk cId="2765510227" sldId="282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9:16.554" v="15"/>
        <pc:sldMkLst>
          <pc:docMk/>
          <pc:sldMk cId="3307675151" sldId="597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9:25.555" v="16"/>
        <pc:sldMkLst>
          <pc:docMk/>
          <pc:sldMk cId="2035067906" sldId="599"/>
        </pc:sldMkLst>
      </pc:sldChg>
      <pc:sldChg chg="delCm">
        <pc:chgData name="Huynh Thanh Phung (FE FPL HCM)" userId="S::phunght3@fe.edu.vn::57318ca0-3350-497a-b82a-d9d0723c7480" providerId="AD" clId="Web-{20C919AE-0407-6758-B3EE-50595B1DE9A5}" dt="2022-09-10T10:59:34.305" v="18"/>
        <pc:sldMkLst>
          <pc:docMk/>
          <pc:sldMk cId="2054907844" sldId="602"/>
        </pc:sldMkLst>
      </pc:sldChg>
    </pc:docChg>
  </pc:docChgLst>
  <pc:docChgLst>
    <pc:chgData name="Nguyen Thi Thu My (FE FPL HCM)" userId="S::myntt16@fe.edu.vn::7ee2e0ca-7f07-4d07-8d3d-34b5170126db" providerId="AD" clId="Web-{1BE6F552-1B10-1A63-AE04-6D7AED6F5BAC}"/>
    <pc:docChg chg="modSld">
      <pc:chgData name="Nguyen Thi Thu My (FE FPL HCM)" userId="S::myntt16@fe.edu.vn::7ee2e0ca-7f07-4d07-8d3d-34b5170126db" providerId="AD" clId="Web-{1BE6F552-1B10-1A63-AE04-6D7AED6F5BAC}" dt="2023-01-02T09:39:26.482" v="14" actId="20577"/>
      <pc:docMkLst>
        <pc:docMk/>
      </pc:docMkLst>
      <pc:sldChg chg="modSp">
        <pc:chgData name="Nguyen Thi Thu My (FE FPL HCM)" userId="S::myntt16@fe.edu.vn::7ee2e0ca-7f07-4d07-8d3d-34b5170126db" providerId="AD" clId="Web-{1BE6F552-1B10-1A63-AE04-6D7AED6F5BAC}" dt="2023-01-02T09:39:26.482" v="14" actId="20577"/>
        <pc:sldMkLst>
          <pc:docMk/>
          <pc:sldMk cId="3954233508" sldId="267"/>
        </pc:sldMkLst>
        <pc:spChg chg="mod">
          <ac:chgData name="Nguyen Thi Thu My (FE FPL HCM)" userId="S::myntt16@fe.edu.vn::7ee2e0ca-7f07-4d07-8d3d-34b5170126db" providerId="AD" clId="Web-{1BE6F552-1B10-1A63-AE04-6D7AED6F5BAC}" dt="2023-01-02T09:39:26.482" v="14" actId="20577"/>
          <ac:spMkLst>
            <pc:docMk/>
            <pc:sldMk cId="3954233508" sldId="267"/>
            <ac:spMk id="267" creationId="{00000000-0000-0000-0000-000000000000}"/>
          </ac:spMkLst>
        </pc:spChg>
      </pc:sldChg>
      <pc:sldChg chg="modSp">
        <pc:chgData name="Nguyen Thi Thu My (FE FPL HCM)" userId="S::myntt16@fe.edu.vn::7ee2e0ca-7f07-4d07-8d3d-34b5170126db" providerId="AD" clId="Web-{1BE6F552-1B10-1A63-AE04-6D7AED6F5BAC}" dt="2023-01-02T09:35:32.673" v="3" actId="20577"/>
        <pc:sldMkLst>
          <pc:docMk/>
          <pc:sldMk cId="2054907844" sldId="602"/>
        </pc:sldMkLst>
        <pc:spChg chg="mod">
          <ac:chgData name="Nguyen Thi Thu My (FE FPL HCM)" userId="S::myntt16@fe.edu.vn::7ee2e0ca-7f07-4d07-8d3d-34b5170126db" providerId="AD" clId="Web-{1BE6F552-1B10-1A63-AE04-6D7AED6F5BAC}" dt="2023-01-02T09:35:32.673" v="3" actId="20577"/>
          <ac:spMkLst>
            <pc:docMk/>
            <pc:sldMk cId="2054907844" sldId="602"/>
            <ac:spMk id="6" creationId="{F504CFFB-BEAD-1F43-BC57-ECBE9F6F52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33ba6b9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33ba6b9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563bb9c7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563bb9c7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684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77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563bb9c7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563bb9c7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563bb9c7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563bb9c7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563bb9c7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563bb9c7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563bb9c7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563bb9c7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563bb9c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563bb9c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742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Write</a:t>
            </a:r>
            <a:r>
              <a:rPr lang="en-US" baseline="0"/>
              <a:t> student responses on the board and rank them in order of popularity.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A02DF-F4B8-4996-A2CE-F196C9C00B3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02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563bb9c7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563bb9c7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34b9d3a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34b9d3a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34b9d3a0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34b9d3a0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34b9d3a0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34b9d3a0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489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3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7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5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audio" Target="../media/media3.mp3"/><Relationship Id="rId16" Type="http://schemas.openxmlformats.org/officeDocument/2006/relationships/image" Target="../media/image47.png"/><Relationship Id="rId1" Type="http://schemas.microsoft.com/office/2007/relationships/media" Target="../media/media3.mp3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2" descr="mage result for stay in hotels">
            <a:extLst>
              <a:ext uri="{FF2B5EF4-FFF2-40B4-BE49-F238E27FC236}">
                <a16:creationId xmlns:a16="http://schemas.microsoft.com/office/drawing/2014/main" id="{96E4BE02-45EE-8140-9C59-3D35FEC4C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62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94;p40">
            <a:extLst>
              <a:ext uri="{FF2B5EF4-FFF2-40B4-BE49-F238E27FC236}">
                <a16:creationId xmlns:a16="http://schemas.microsoft.com/office/drawing/2014/main" id="{97944C86-3EA3-2447-8229-10978662CCC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23" y="165836"/>
            <a:ext cx="2345686" cy="8607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30B4EF-F861-3A44-8377-4787EFCFA1E6}"/>
              </a:ext>
            </a:extLst>
          </p:cNvPr>
          <p:cNvSpPr txBox="1"/>
          <p:nvPr/>
        </p:nvSpPr>
        <p:spPr>
          <a:xfrm>
            <a:off x="2570438" y="2646804"/>
            <a:ext cx="7003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accent6">
                    <a:lumMod val="50000"/>
                    <a:lumOff val="50000"/>
                  </a:schemeClr>
                </a:solidFill>
              </a:rPr>
              <a:t>Communication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A87F-9DB2-ED45-A3E3-F959B6387D84}"/>
              </a:ext>
            </a:extLst>
          </p:cNvPr>
          <p:cNvSpPr txBox="1"/>
          <p:nvPr/>
        </p:nvSpPr>
        <p:spPr>
          <a:xfrm>
            <a:off x="2656935" y="3704650"/>
            <a:ext cx="640056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Lesson 5: Staying a hotel</a:t>
            </a:r>
          </a:p>
          <a:p>
            <a:r>
              <a:rPr lang="en-US" sz="3600" b="1" dirty="0">
                <a:solidFill>
                  <a:srgbClr val="00B0F0"/>
                </a:solidFill>
              </a:rPr>
              <a:t>Lesson 6: Choose a hotel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5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5"/>
          <p:cNvSpPr txBox="1">
            <a:spLocks noGrp="1"/>
          </p:cNvSpPr>
          <p:nvPr>
            <p:ph type="title" idx="4"/>
          </p:nvPr>
        </p:nvSpPr>
        <p:spPr>
          <a:xfrm>
            <a:off x="174875" y="124900"/>
            <a:ext cx="9472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u="sng" dirty="0"/>
              <a:t>Complete the information about what 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each guest need (10 minutes)</a:t>
            </a:r>
            <a:endParaRPr u="sng" dirty="0"/>
          </a:p>
        </p:txBody>
      </p:sp>
      <p:pic>
        <p:nvPicPr>
          <p:cNvPr id="242" name="Google Shape;24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40196"/>
            <a:ext cx="9144001" cy="246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000" y="1936000"/>
            <a:ext cx="1391375" cy="44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25" y="2381250"/>
            <a:ext cx="19962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125" y="2869950"/>
            <a:ext cx="1190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375" y="3250950"/>
            <a:ext cx="1190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tn2_sb_aud_u03ls02_03.mp3">
            <a:hlinkClick r:id="" action="ppaction://media"/>
            <a:extLst>
              <a:ext uri="{FF2B5EF4-FFF2-40B4-BE49-F238E27FC236}">
                <a16:creationId xmlns:a16="http://schemas.microsoft.com/office/drawing/2014/main" id="{F5FAA199-82D9-3B48-B96A-389DA8FF4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4418" y="546188"/>
            <a:ext cx="812800" cy="8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166030-DAE9-294B-ABE5-1E1A8F5DEA2D}"/>
              </a:ext>
            </a:extLst>
          </p:cNvPr>
          <p:cNvSpPr txBox="1"/>
          <p:nvPr/>
        </p:nvSpPr>
        <p:spPr>
          <a:xfrm>
            <a:off x="4365812" y="211567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05EA-FBE3-1A47-9267-977A854DA5D1}"/>
              </a:ext>
            </a:extLst>
          </p:cNvPr>
          <p:cNvSpPr txBox="1"/>
          <p:nvPr/>
        </p:nvSpPr>
        <p:spPr>
          <a:xfrm>
            <a:off x="4902350" y="1987479"/>
            <a:ext cx="761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2526F-AEEA-AC48-A0E5-4F1B00317E0E}"/>
              </a:ext>
            </a:extLst>
          </p:cNvPr>
          <p:cNvSpPr txBox="1"/>
          <p:nvPr/>
        </p:nvSpPr>
        <p:spPr>
          <a:xfrm>
            <a:off x="7548725" y="1944241"/>
            <a:ext cx="761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1FD951-A1B3-6843-8308-ADAFD38FA92A}"/>
              </a:ext>
            </a:extLst>
          </p:cNvPr>
          <p:cNvSpPr txBox="1"/>
          <p:nvPr/>
        </p:nvSpPr>
        <p:spPr>
          <a:xfrm>
            <a:off x="4900998" y="2395798"/>
            <a:ext cx="761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94C97D-970A-9440-8E18-A7E611784359}"/>
              </a:ext>
            </a:extLst>
          </p:cNvPr>
          <p:cNvSpPr txBox="1"/>
          <p:nvPr/>
        </p:nvSpPr>
        <p:spPr>
          <a:xfrm>
            <a:off x="7548725" y="2371693"/>
            <a:ext cx="761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4AF1D7-E4EF-2443-AAE2-F6866179CF6B}"/>
              </a:ext>
            </a:extLst>
          </p:cNvPr>
          <p:cNvSpPr txBox="1"/>
          <p:nvPr/>
        </p:nvSpPr>
        <p:spPr>
          <a:xfrm>
            <a:off x="7552202" y="2826236"/>
            <a:ext cx="761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E23AB-FB4C-C54D-8404-B1EA9EACA64B}"/>
              </a:ext>
            </a:extLst>
          </p:cNvPr>
          <p:cNvSpPr txBox="1"/>
          <p:nvPr/>
        </p:nvSpPr>
        <p:spPr>
          <a:xfrm>
            <a:off x="4911275" y="3207382"/>
            <a:ext cx="761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DE114-0839-D541-BA10-6EBBA7C63B7C}"/>
              </a:ext>
            </a:extLst>
          </p:cNvPr>
          <p:cNvSpPr txBox="1"/>
          <p:nvPr/>
        </p:nvSpPr>
        <p:spPr>
          <a:xfrm>
            <a:off x="7548725" y="3264020"/>
            <a:ext cx="761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594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5337174" y="1373325"/>
            <a:ext cx="3114847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Hotel room amenities and services</a:t>
            </a:r>
            <a:endParaRPr/>
          </a:p>
        </p:txBody>
      </p:sp>
      <p:cxnSp>
        <p:nvCxnSpPr>
          <p:cNvPr id="274" name="Google Shape;274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75" name="Google Shape;275;p48"/>
          <p:cNvPicPr preferRelativeResize="0"/>
          <p:nvPr/>
        </p:nvPicPr>
        <p:blipFill rotWithShape="1">
          <a:blip r:embed="rId3">
            <a:alphaModFix/>
          </a:blip>
          <a:srcRect l="18080" t="-2202" r="23480" b="-219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22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>
            <a:spLocks noGrp="1"/>
          </p:cNvSpPr>
          <p:nvPr>
            <p:ph type="title" idx="4"/>
          </p:nvPr>
        </p:nvSpPr>
        <p:spPr>
          <a:xfrm>
            <a:off x="653475" y="11930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HOTEL SERVICES</a:t>
            </a:r>
            <a:endParaRPr dirty="0"/>
          </a:p>
        </p:txBody>
      </p:sp>
      <p:cxnSp>
        <p:nvCxnSpPr>
          <p:cNvPr id="259" name="Google Shape;259;p46"/>
          <p:cNvCxnSpPr/>
          <p:nvPr/>
        </p:nvCxnSpPr>
        <p:spPr>
          <a:xfrm>
            <a:off x="721325" y="6524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60" name="Google Shape;260;p46"/>
          <p:cNvSpPr txBox="1"/>
          <p:nvPr/>
        </p:nvSpPr>
        <p:spPr>
          <a:xfrm>
            <a:off x="2564853" y="944183"/>
            <a:ext cx="5968228" cy="409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lvl="6">
              <a:lnSpc>
                <a:spcPct val="115000"/>
              </a:lnSpc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Free airport shuttle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 		</a:t>
            </a:r>
            <a:endParaRPr lang="en-US" sz="1700" dirty="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120650">
              <a:lnSpc>
                <a:spcPct val="114999"/>
              </a:lnSpc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Wireless internet service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 </a:t>
            </a:r>
            <a:endParaRPr lang="en" sz="1700" dirty="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120650"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Pool and sauna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</a:t>
            </a:r>
            <a:endParaRPr lang="en" sz="1700" dirty="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120650">
              <a:lnSpc>
                <a:spcPct val="115000"/>
              </a:lnSpc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In-room minibar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 		</a:t>
            </a:r>
            <a:endParaRPr lang="en" sz="1700" dirty="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120650">
              <a:lnSpc>
                <a:spcPct val="114999"/>
              </a:lnSpc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24-hour room service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		</a:t>
            </a:r>
            <a:endParaRPr lang="en" sz="1700" dirty="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120650">
              <a:lnSpc>
                <a:spcPct val="114999"/>
              </a:lnSpc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Gift shop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 </a:t>
            </a:r>
            <a:endParaRPr lang="en" sz="170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120650"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Business center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 </a:t>
            </a:r>
            <a:endParaRPr lang="en" sz="170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1206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Laundry service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 		</a:t>
            </a:r>
            <a:endParaRPr lang="en" sz="1700" dirty="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1206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Shoeshine service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 		</a:t>
            </a:r>
            <a:endParaRPr lang="en" sz="1700" dirty="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120650">
              <a:lnSpc>
                <a:spcPct val="115000"/>
              </a:lnSpc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Fitness/exercise center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 	</a:t>
            </a:r>
            <a:endParaRPr lang="en" sz="1700" dirty="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120650"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Wake-up service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 		</a:t>
            </a:r>
            <a:endParaRPr lang="en" sz="1700" dirty="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1206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r>
              <a:rPr lang="en" sz="1700" dirty="0">
                <a:solidFill>
                  <a:srgbClr val="00FF00"/>
                </a:solidFill>
                <a:latin typeface="+mn-lt"/>
                <a:ea typeface="Georgia"/>
                <a:cs typeface="Georgia"/>
                <a:sym typeface="Georgia"/>
              </a:rPr>
              <a:t>Bell/luggage service</a:t>
            </a:r>
            <a:r>
              <a:rPr lang="en" sz="1700" dirty="0">
                <a:solidFill>
                  <a:schemeClr val="lt1"/>
                </a:solidFill>
                <a:latin typeface="+mn-lt"/>
                <a:ea typeface="Georgia"/>
                <a:cs typeface="Georgia"/>
                <a:sym typeface="Georgia"/>
              </a:rPr>
              <a:t>:</a:t>
            </a:r>
            <a:endParaRPr lang="en" sz="1700" dirty="0">
              <a:solidFill>
                <a:schemeClr val="lt1"/>
              </a:solidFill>
              <a:latin typeface="+mn-lt"/>
              <a:ea typeface="Georgia"/>
              <a:cs typeface="Georg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10B381E2-C75B-5EC7-B05D-CD03B358C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2" y="2354424"/>
            <a:ext cx="1289987" cy="1078949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C9BD5A9-4AB0-0589-64B8-90795D8A4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850" y="940074"/>
            <a:ext cx="1239386" cy="1080135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82ABCE4-D72B-0277-5BCE-E4623F0FC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82" y="1054374"/>
            <a:ext cx="1158102" cy="1086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A19094-EAE4-3D62-C039-017BACB28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106" y="2356293"/>
            <a:ext cx="1202315" cy="110276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11E459FB-E7D4-290E-3337-4D4F84F5D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88" y="3708687"/>
            <a:ext cx="1277216" cy="111356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8B50679-6A76-7D87-D2CB-E67F3362E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9556" y="3738995"/>
            <a:ext cx="1204480" cy="108411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A07C71-80B2-C37C-148D-39A2CE4984AA}"/>
              </a:ext>
            </a:extLst>
          </p:cNvPr>
          <p:cNvCxnSpPr/>
          <p:nvPr/>
        </p:nvCxnSpPr>
        <p:spPr>
          <a:xfrm>
            <a:off x="4642139" y="1166380"/>
            <a:ext cx="1808018" cy="165215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EA1578-7B20-C193-9236-EBF612875F9C}"/>
              </a:ext>
            </a:extLst>
          </p:cNvPr>
          <p:cNvCxnSpPr/>
          <p:nvPr/>
        </p:nvCxnSpPr>
        <p:spPr>
          <a:xfrm flipV="1">
            <a:off x="4442114" y="1672936"/>
            <a:ext cx="2005445" cy="25146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1E5A2C-BBD0-022B-1F4F-CEADEF39A1AB}"/>
              </a:ext>
            </a:extLst>
          </p:cNvPr>
          <p:cNvCxnSpPr/>
          <p:nvPr/>
        </p:nvCxnSpPr>
        <p:spPr>
          <a:xfrm>
            <a:off x="1413164" y="1366405"/>
            <a:ext cx="1381990" cy="105987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6D409B-C7AF-31AC-6244-074B7D471FDF}"/>
              </a:ext>
            </a:extLst>
          </p:cNvPr>
          <p:cNvCxnSpPr>
            <a:cxnSpLocks/>
          </p:cNvCxnSpPr>
          <p:nvPr/>
        </p:nvCxnSpPr>
        <p:spPr>
          <a:xfrm>
            <a:off x="1475509" y="2717222"/>
            <a:ext cx="1381989" cy="6234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91BECB-0504-A24B-8CDE-1E0FBB619C67}"/>
              </a:ext>
            </a:extLst>
          </p:cNvPr>
          <p:cNvCxnSpPr>
            <a:cxnSpLocks/>
          </p:cNvCxnSpPr>
          <p:nvPr/>
        </p:nvCxnSpPr>
        <p:spPr>
          <a:xfrm flipV="1">
            <a:off x="1402772" y="2093768"/>
            <a:ext cx="1527463" cy="19431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6F01FF-5101-7253-7A26-2BEE3936F497}"/>
              </a:ext>
            </a:extLst>
          </p:cNvPr>
          <p:cNvCxnSpPr>
            <a:cxnSpLocks/>
          </p:cNvCxnSpPr>
          <p:nvPr/>
        </p:nvCxnSpPr>
        <p:spPr>
          <a:xfrm>
            <a:off x="4631748" y="3556288"/>
            <a:ext cx="1839189" cy="90400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eptagon 27">
            <a:extLst>
              <a:ext uri="{FF2B5EF4-FFF2-40B4-BE49-F238E27FC236}">
                <a16:creationId xmlns:a16="http://schemas.microsoft.com/office/drawing/2014/main" id="{3A4A454C-308D-2C9C-F7B2-0F259768317E}"/>
              </a:ext>
            </a:extLst>
          </p:cNvPr>
          <p:cNvSpPr/>
          <p:nvPr/>
        </p:nvSpPr>
        <p:spPr>
          <a:xfrm>
            <a:off x="132484" y="916998"/>
            <a:ext cx="394855" cy="40524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1</a:t>
            </a:r>
            <a:endParaRPr lang="en-US" dirty="0"/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947194FC-8FA4-2236-0616-73B6E27A2137}"/>
              </a:ext>
            </a:extLst>
          </p:cNvPr>
          <p:cNvSpPr/>
          <p:nvPr/>
        </p:nvSpPr>
        <p:spPr>
          <a:xfrm>
            <a:off x="70138" y="2257425"/>
            <a:ext cx="394855" cy="40524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2</a:t>
            </a:r>
          </a:p>
        </p:txBody>
      </p:sp>
      <p:sp>
        <p:nvSpPr>
          <p:cNvPr id="31" name="Heptagon 30">
            <a:extLst>
              <a:ext uri="{FF2B5EF4-FFF2-40B4-BE49-F238E27FC236}">
                <a16:creationId xmlns:a16="http://schemas.microsoft.com/office/drawing/2014/main" id="{D8CE3367-EE54-0D7F-C1DB-780B60B1532B}"/>
              </a:ext>
            </a:extLst>
          </p:cNvPr>
          <p:cNvSpPr/>
          <p:nvPr/>
        </p:nvSpPr>
        <p:spPr>
          <a:xfrm>
            <a:off x="28574" y="3597852"/>
            <a:ext cx="394855" cy="40524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3</a:t>
            </a:r>
          </a:p>
        </p:txBody>
      </p:sp>
      <p:sp>
        <p:nvSpPr>
          <p:cNvPr id="32" name="Heptagon 31">
            <a:extLst>
              <a:ext uri="{FF2B5EF4-FFF2-40B4-BE49-F238E27FC236}">
                <a16:creationId xmlns:a16="http://schemas.microsoft.com/office/drawing/2014/main" id="{AF72D511-6688-C6A3-E7A3-9F2751113EF6}"/>
              </a:ext>
            </a:extLst>
          </p:cNvPr>
          <p:cNvSpPr/>
          <p:nvPr/>
        </p:nvSpPr>
        <p:spPr>
          <a:xfrm>
            <a:off x="6294291" y="771524"/>
            <a:ext cx="394855" cy="40524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4</a:t>
            </a:r>
          </a:p>
        </p:txBody>
      </p:sp>
      <p:sp>
        <p:nvSpPr>
          <p:cNvPr id="33" name="Heptagon 32">
            <a:extLst>
              <a:ext uri="{FF2B5EF4-FFF2-40B4-BE49-F238E27FC236}">
                <a16:creationId xmlns:a16="http://schemas.microsoft.com/office/drawing/2014/main" id="{97CCDDF5-8DBF-668C-C836-AFA566500904}"/>
              </a:ext>
            </a:extLst>
          </p:cNvPr>
          <p:cNvSpPr/>
          <p:nvPr/>
        </p:nvSpPr>
        <p:spPr>
          <a:xfrm>
            <a:off x="6377419" y="2215861"/>
            <a:ext cx="394855" cy="40524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5</a:t>
            </a:r>
          </a:p>
        </p:txBody>
      </p:sp>
      <p:sp>
        <p:nvSpPr>
          <p:cNvPr id="35" name="Heptagon 34">
            <a:extLst>
              <a:ext uri="{FF2B5EF4-FFF2-40B4-BE49-F238E27FC236}">
                <a16:creationId xmlns:a16="http://schemas.microsoft.com/office/drawing/2014/main" id="{A5204201-0B2D-A0D1-5BAE-44F00DDBA45C}"/>
              </a:ext>
            </a:extLst>
          </p:cNvPr>
          <p:cNvSpPr/>
          <p:nvPr/>
        </p:nvSpPr>
        <p:spPr>
          <a:xfrm>
            <a:off x="6377419" y="3608242"/>
            <a:ext cx="394855" cy="40524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40894D-DF6B-5398-F7C1-EBFEAACC1A1A}"/>
              </a:ext>
            </a:extLst>
          </p:cNvPr>
          <p:cNvSpPr txBox="1"/>
          <p:nvPr/>
        </p:nvSpPr>
        <p:spPr>
          <a:xfrm>
            <a:off x="3626426" y="62345"/>
            <a:ext cx="568382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Groupwork – Matching the pictures with hotel services – 2 minutes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 idx="4"/>
          </p:nvPr>
        </p:nvSpPr>
        <p:spPr>
          <a:xfrm>
            <a:off x="217641" y="90542"/>
            <a:ext cx="892383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Work in pairs. Complete the conversation – 5 minutes</a:t>
            </a:r>
            <a:endParaRPr dirty="0"/>
          </a:p>
        </p:txBody>
      </p:sp>
      <p:cxnSp>
        <p:nvCxnSpPr>
          <p:cNvPr id="266" name="Google Shape;266;p47"/>
          <p:cNvCxnSpPr/>
          <p:nvPr/>
        </p:nvCxnSpPr>
        <p:spPr>
          <a:xfrm>
            <a:off x="1407848" y="6230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67" name="Google Shape;267;p47"/>
          <p:cNvSpPr txBox="1">
            <a:spLocks noGrp="1"/>
          </p:cNvSpPr>
          <p:nvPr>
            <p:ph type="subTitle" idx="6"/>
          </p:nvPr>
        </p:nvSpPr>
        <p:spPr>
          <a:xfrm>
            <a:off x="65325" y="623024"/>
            <a:ext cx="9078675" cy="452047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err="1">
                <a:highlight>
                  <a:srgbClr val="00FF00"/>
                </a:highlight>
                <a:latin typeface="+mj-lt"/>
              </a:rPr>
              <a:t>A:</a:t>
            </a:r>
            <a:r>
              <a:rPr lang="en" sz="1600" b="1" err="1">
                <a:solidFill>
                  <a:srgbClr val="00FF00"/>
                </a:solidFill>
                <a:latin typeface="+mj-lt"/>
              </a:rPr>
              <a:t>When</a:t>
            </a:r>
            <a:r>
              <a:rPr lang="en" sz="1600" b="1">
                <a:solidFill>
                  <a:srgbClr val="00FF00"/>
                </a:solidFill>
                <a:latin typeface="+mj-lt"/>
              </a:rPr>
              <a:t> was the last time you stayed in the hotel?</a:t>
            </a:r>
            <a:endParaRPr sz="1600" b="1">
              <a:solidFill>
                <a:srgbClr val="00FF00"/>
              </a:solidFill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rgbClr val="FF9900"/>
                </a:highlight>
                <a:latin typeface="+mj-lt"/>
              </a:rPr>
              <a:t>B: </a:t>
            </a:r>
            <a:r>
              <a:rPr lang="en" sz="1600">
                <a:latin typeface="+mj-lt"/>
              </a:rPr>
              <a:t>Let’s see. Well, I stayed in the hotel </a:t>
            </a:r>
            <a:r>
              <a:rPr lang="en" sz="1600" u="sng">
                <a:latin typeface="+mj-lt"/>
              </a:rPr>
              <a:t>on my last vacation </a:t>
            </a:r>
            <a:r>
              <a:rPr lang="en" sz="1600">
                <a:latin typeface="+mj-lt"/>
              </a:rPr>
              <a:t>in </a:t>
            </a:r>
            <a:r>
              <a:rPr lang="en" sz="1600" err="1">
                <a:latin typeface="+mj-lt"/>
              </a:rPr>
              <a:t>Nha</a:t>
            </a:r>
            <a:r>
              <a:rPr lang="en" sz="1600">
                <a:latin typeface="+mj-lt"/>
              </a:rPr>
              <a:t> Trang city. The hotel’s name is </a:t>
            </a:r>
            <a:r>
              <a:rPr lang="en" sz="1600" u="sng">
                <a:latin typeface="+mj-lt"/>
              </a:rPr>
              <a:t>Happy Stay</a:t>
            </a:r>
            <a:r>
              <a:rPr lang="en" sz="1600">
                <a:latin typeface="+mj-lt"/>
              </a:rPr>
              <a:t>.</a:t>
            </a:r>
            <a:endParaRPr sz="160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rgbClr val="00FF00"/>
                </a:highlight>
                <a:latin typeface="+mj-lt"/>
              </a:rPr>
              <a:t>A:</a:t>
            </a:r>
            <a:r>
              <a:rPr lang="en" sz="1600" b="1">
                <a:latin typeface="+mj-lt"/>
              </a:rPr>
              <a:t> </a:t>
            </a:r>
            <a:r>
              <a:rPr lang="en" sz="1600" b="1">
                <a:solidFill>
                  <a:srgbClr val="00FF00"/>
                </a:solidFill>
                <a:latin typeface="+mj-lt"/>
              </a:rPr>
              <a:t>Where is the hotel located?</a:t>
            </a:r>
            <a:endParaRPr sz="1600" b="1">
              <a:solidFill>
                <a:srgbClr val="00FF00"/>
              </a:solidFill>
              <a:latin typeface="+mj-lt"/>
            </a:endParaRPr>
          </a:p>
          <a:p>
            <a:pPr marL="0" indent="0" algn="l">
              <a:lnSpc>
                <a:spcPct val="150000"/>
              </a:lnSpc>
            </a:pPr>
            <a:r>
              <a:rPr lang="en" sz="1600" b="1" dirty="0">
                <a:highlight>
                  <a:srgbClr val="FF9900"/>
                </a:highlight>
                <a:latin typeface="+mj-lt"/>
              </a:rPr>
              <a:t>B:</a:t>
            </a:r>
            <a:r>
              <a:rPr lang="en" sz="1600" dirty="0">
                <a:latin typeface="+mj-lt"/>
              </a:rPr>
              <a:t> Well, it is located </a:t>
            </a:r>
            <a:r>
              <a:rPr lang="en" sz="1600" u="sng" dirty="0">
                <a:latin typeface="+mj-lt"/>
              </a:rPr>
              <a:t>on Tran Phu Street</a:t>
            </a:r>
            <a:r>
              <a:rPr lang="en" sz="1600" dirty="0">
                <a:latin typeface="+mj-lt"/>
              </a:rPr>
              <a:t>, </a:t>
            </a:r>
            <a:r>
              <a:rPr lang="en" sz="1600" u="sng" dirty="0">
                <a:latin typeface="+mj-lt"/>
              </a:rPr>
              <a:t>near the beach and a shopping center, so it is very convenient for me to go to the beach to swim and eat </a:t>
            </a:r>
            <a:r>
              <a:rPr lang="en" sz="1600">
                <a:latin typeface="+mj-lt"/>
              </a:rPr>
              <a:t>seafood, and go shopping.</a:t>
            </a:r>
            <a:endParaRPr sz="160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rgbClr val="00FF00"/>
                </a:highlight>
                <a:latin typeface="+mj-lt"/>
              </a:rPr>
              <a:t>A: </a:t>
            </a:r>
            <a:r>
              <a:rPr lang="en" sz="1600" b="1">
                <a:solidFill>
                  <a:srgbClr val="00FF00"/>
                </a:solidFill>
                <a:latin typeface="+mj-lt"/>
              </a:rPr>
              <a:t>Really, what kind of room did you stay?</a:t>
            </a:r>
            <a:endParaRPr sz="1600" b="1">
              <a:solidFill>
                <a:srgbClr val="00FF00"/>
              </a:solidFill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rgbClr val="FF9900"/>
                </a:highlight>
                <a:latin typeface="+mj-lt"/>
              </a:rPr>
              <a:t>B:</a:t>
            </a:r>
            <a:r>
              <a:rPr lang="en" sz="1600" b="1">
                <a:latin typeface="+mj-lt"/>
              </a:rPr>
              <a:t> </a:t>
            </a:r>
            <a:r>
              <a:rPr lang="en" sz="1600">
                <a:latin typeface="+mj-lt"/>
              </a:rPr>
              <a:t>Well, I stayed in</a:t>
            </a:r>
            <a:r>
              <a:rPr lang="en" sz="1600" u="sng">
                <a:latin typeface="+mj-lt"/>
              </a:rPr>
              <a:t> a double room </a:t>
            </a:r>
            <a:r>
              <a:rPr lang="en" sz="1600">
                <a:latin typeface="+mj-lt"/>
              </a:rPr>
              <a:t>with my friend but </a:t>
            </a:r>
            <a:r>
              <a:rPr lang="en" sz="1600" u="sng">
                <a:latin typeface="+mj-lt"/>
              </a:rPr>
              <a:t>twin beds </a:t>
            </a:r>
            <a:r>
              <a:rPr lang="en" sz="1600">
                <a:latin typeface="+mj-lt"/>
              </a:rPr>
              <a:t>to share money.</a:t>
            </a:r>
            <a:endParaRPr sz="160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rgbClr val="00FF00"/>
                </a:highlight>
                <a:latin typeface="+mj-lt"/>
              </a:rPr>
              <a:t>A:</a:t>
            </a:r>
            <a:r>
              <a:rPr lang="en" sz="1600">
                <a:latin typeface="+mj-lt"/>
              </a:rPr>
              <a:t> </a:t>
            </a:r>
            <a:r>
              <a:rPr lang="en" sz="1600" b="1">
                <a:solidFill>
                  <a:srgbClr val="00FF00"/>
                </a:solidFill>
                <a:latin typeface="+mj-lt"/>
              </a:rPr>
              <a:t>Can you tell me what facilities or services did the hotel have?</a:t>
            </a:r>
            <a:endParaRPr sz="1600" b="1">
              <a:solidFill>
                <a:srgbClr val="00FF00"/>
              </a:solidFill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rgbClr val="FF9900"/>
                </a:highlight>
                <a:latin typeface="+mj-lt"/>
              </a:rPr>
              <a:t>B: </a:t>
            </a:r>
            <a:r>
              <a:rPr lang="en" sz="1600">
                <a:latin typeface="+mj-lt"/>
              </a:rPr>
              <a:t> The hotel had some facilities like swimming pool, fitness center, and a lot of services like free airport shuttle, laundry service, wake up service, and so on.</a:t>
            </a:r>
            <a:endParaRPr sz="160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+mj-lt"/>
            </a:endParaRPr>
          </a:p>
        </p:txBody>
      </p:sp>
      <p:sp>
        <p:nvSpPr>
          <p:cNvPr id="268" name="Google Shape;268;p47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233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>
            <a:spLocks noGrp="1"/>
          </p:cNvSpPr>
          <p:nvPr>
            <p:ph type="subTitle" idx="1"/>
          </p:nvPr>
        </p:nvSpPr>
        <p:spPr>
          <a:xfrm>
            <a:off x="85109" y="65250"/>
            <a:ext cx="8149527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600" b="1" dirty="0">
                <a:solidFill>
                  <a:schemeClr val="lt2"/>
                </a:solidFill>
                <a:latin typeface="+mn-lt"/>
                <a:ea typeface="Montserrat ExtraBold"/>
                <a:cs typeface="Montserrat ExtraBold"/>
                <a:sym typeface="Montserrat ExtraBold"/>
              </a:rPr>
              <a:t>Groupwork Look at the pictures and guess hotel room amenities and services. 10 minutes. Then listen and repeat.</a:t>
            </a:r>
            <a:endParaRPr lang="en" sz="1600" b="1" dirty="0">
              <a:solidFill>
                <a:schemeClr val="lt2"/>
              </a:solidFill>
              <a:latin typeface="+mn-lt"/>
            </a:endParaRPr>
          </a:p>
        </p:txBody>
      </p:sp>
      <p:cxnSp>
        <p:nvCxnSpPr>
          <p:cNvPr id="281" name="Google Shape;281;p49"/>
          <p:cNvCxnSpPr/>
          <p:nvPr/>
        </p:nvCxnSpPr>
        <p:spPr>
          <a:xfrm>
            <a:off x="259125" y="9428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82" name="Google Shape;28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455" y="706596"/>
            <a:ext cx="8589326" cy="438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tn2_sb_aud_u03ls03_01.mp3">
            <a:hlinkClick r:id="" action="ppaction://media"/>
            <a:extLst>
              <a:ext uri="{FF2B5EF4-FFF2-40B4-BE49-F238E27FC236}">
                <a16:creationId xmlns:a16="http://schemas.microsoft.com/office/drawing/2014/main" id="{23D1A942-9B83-064C-982E-344ECEA155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7695" y="-107518"/>
            <a:ext cx="812800" cy="81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7B7ED8-AA0E-6C3B-742A-7B03DEA21A78}"/>
              </a:ext>
            </a:extLst>
          </p:cNvPr>
          <p:cNvSpPr/>
          <p:nvPr/>
        </p:nvSpPr>
        <p:spPr>
          <a:xfrm>
            <a:off x="405246" y="2343149"/>
            <a:ext cx="1350818" cy="3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1633"/>
                </a:solidFill>
                <a:cs typeface="Arial"/>
              </a:rPr>
              <a:t>1</a:t>
            </a:r>
            <a:endParaRPr lang="en-US" dirty="0">
              <a:solidFill>
                <a:srgbClr val="00163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65DB5-55FB-BF86-F40E-4A40F0790824}"/>
              </a:ext>
            </a:extLst>
          </p:cNvPr>
          <p:cNvSpPr/>
          <p:nvPr/>
        </p:nvSpPr>
        <p:spPr>
          <a:xfrm>
            <a:off x="2064327" y="2339686"/>
            <a:ext cx="1350818" cy="3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1633"/>
                </a:solidFill>
                <a:cs typeface="Arial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342BD0-9F38-B75E-D8A8-F487F1CDF8AA}"/>
              </a:ext>
            </a:extLst>
          </p:cNvPr>
          <p:cNvSpPr/>
          <p:nvPr/>
        </p:nvSpPr>
        <p:spPr>
          <a:xfrm>
            <a:off x="3640282" y="2336222"/>
            <a:ext cx="1350818" cy="3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1633"/>
                </a:solidFill>
                <a:cs typeface="Arial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8E975A-CE7A-7281-F745-0CF62FF1B5F6}"/>
              </a:ext>
            </a:extLst>
          </p:cNvPr>
          <p:cNvSpPr/>
          <p:nvPr/>
        </p:nvSpPr>
        <p:spPr>
          <a:xfrm>
            <a:off x="5351318" y="2332758"/>
            <a:ext cx="1350818" cy="3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1633"/>
                </a:solidFill>
                <a:cs typeface="Arial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E09050-8CC1-4C66-B1F8-7A21721BD6C5}"/>
              </a:ext>
            </a:extLst>
          </p:cNvPr>
          <p:cNvSpPr/>
          <p:nvPr/>
        </p:nvSpPr>
        <p:spPr>
          <a:xfrm>
            <a:off x="6930736" y="2301585"/>
            <a:ext cx="1350818" cy="3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1633"/>
                </a:solidFill>
                <a:cs typeface="Arial"/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5F739-97FE-ABBE-E283-645D85FF7E5F}"/>
              </a:ext>
            </a:extLst>
          </p:cNvPr>
          <p:cNvSpPr/>
          <p:nvPr/>
        </p:nvSpPr>
        <p:spPr>
          <a:xfrm>
            <a:off x="464128" y="4490604"/>
            <a:ext cx="135081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1633"/>
                </a:solidFill>
                <a:cs typeface="Arial"/>
              </a:rPr>
              <a:t>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B622A-D58B-D2B1-4647-D8F4FC76E26A}"/>
              </a:ext>
            </a:extLst>
          </p:cNvPr>
          <p:cNvSpPr/>
          <p:nvPr/>
        </p:nvSpPr>
        <p:spPr>
          <a:xfrm>
            <a:off x="2112819" y="4487140"/>
            <a:ext cx="135081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1633"/>
                </a:solidFill>
                <a:cs typeface="Arial"/>
              </a:rPr>
              <a:t>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A153A9-8934-9A7C-E037-EC570D7AAB5C}"/>
              </a:ext>
            </a:extLst>
          </p:cNvPr>
          <p:cNvSpPr/>
          <p:nvPr/>
        </p:nvSpPr>
        <p:spPr>
          <a:xfrm>
            <a:off x="3640283" y="4487140"/>
            <a:ext cx="135081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1633"/>
                </a:solidFill>
                <a:cs typeface="Arial"/>
              </a:rPr>
              <a:t>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C46671-9E17-0436-4165-141056FB33F4}"/>
              </a:ext>
            </a:extLst>
          </p:cNvPr>
          <p:cNvSpPr/>
          <p:nvPr/>
        </p:nvSpPr>
        <p:spPr>
          <a:xfrm>
            <a:off x="5112328" y="4494067"/>
            <a:ext cx="135081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1633"/>
                </a:solidFill>
                <a:cs typeface="Arial"/>
              </a:rPr>
              <a:t>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897CBB-ED19-2391-B7AC-9867350992C1}"/>
              </a:ext>
            </a:extLst>
          </p:cNvPr>
          <p:cNvSpPr/>
          <p:nvPr/>
        </p:nvSpPr>
        <p:spPr>
          <a:xfrm>
            <a:off x="6812973" y="4490603"/>
            <a:ext cx="135081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1633"/>
                </a:solidFill>
                <a:cs typeface="Arial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914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4" grpId="0" animBg="1"/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>
            <a:spLocks noGrp="1"/>
          </p:cNvSpPr>
          <p:nvPr>
            <p:ph type="title"/>
          </p:nvPr>
        </p:nvSpPr>
        <p:spPr>
          <a:xfrm>
            <a:off x="399750" y="0"/>
            <a:ext cx="8082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Complete the statements with other items you know.</a:t>
            </a:r>
            <a:endParaRPr sz="1800" b="1" dirty="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</a:pPr>
            <a:r>
              <a:rPr lang="en" sz="1800" b="1" dirty="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Then compare items with your partner. 2 minutes</a:t>
            </a:r>
            <a:endParaRPr sz="1800" b="1" dirty="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cxnSp>
        <p:nvCxnSpPr>
          <p:cNvPr id="288" name="Google Shape;288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9" name="Google Shape;289;p50"/>
          <p:cNvSpPr/>
          <p:nvPr/>
        </p:nvSpPr>
        <p:spPr>
          <a:xfrm>
            <a:off x="306891" y="1506575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50"/>
          <p:cNvSpPr txBox="1"/>
          <p:nvPr/>
        </p:nvSpPr>
        <p:spPr>
          <a:xfrm>
            <a:off x="306900" y="941400"/>
            <a:ext cx="82107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We need extra ……………………………………?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2.  We also need ……………………………………..? 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3.  Could someone pick up my………………………?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4.  Could someone bring up …………………..……?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5.  Could someone take away ………………………?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75" y="42638"/>
            <a:ext cx="8034176" cy="50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2-12_A_Listen_for_main_i_p32.mp3">
            <a:hlinkClick r:id="" action="ppaction://media"/>
            <a:extLst>
              <a:ext uri="{FF2B5EF4-FFF2-40B4-BE49-F238E27FC236}">
                <a16:creationId xmlns:a16="http://schemas.microsoft.com/office/drawing/2014/main" id="{2F161CD0-CE08-3F4D-821B-0E5FAADF2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48081" y="850504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43F59-1F95-504F-8A0A-B9AFFCC3CAAD}"/>
              </a:ext>
            </a:extLst>
          </p:cNvPr>
          <p:cNvSpPr txBox="1"/>
          <p:nvPr/>
        </p:nvSpPr>
        <p:spPr>
          <a:xfrm>
            <a:off x="1594335" y="2084388"/>
            <a:ext cx="76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ED9AF-60BF-5B47-9953-95CAC530911F}"/>
              </a:ext>
            </a:extLst>
          </p:cNvPr>
          <p:cNvSpPr txBox="1"/>
          <p:nvPr/>
        </p:nvSpPr>
        <p:spPr>
          <a:xfrm>
            <a:off x="6018513" y="2553821"/>
            <a:ext cx="761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4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>
            <a:spLocks noGrp="1"/>
          </p:cNvSpPr>
          <p:nvPr>
            <p:ph type="title"/>
          </p:nvPr>
        </p:nvSpPr>
        <p:spPr>
          <a:xfrm>
            <a:off x="1558925" y="773700"/>
            <a:ext cx="63726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u="sng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Listen again and complete each statement.</a:t>
            </a:r>
            <a:endParaRPr sz="2300" b="1" u="sng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u="sng">
              <a:solidFill>
                <a:schemeClr val="lt2"/>
              </a:solidFill>
            </a:endParaRPr>
          </a:p>
        </p:txBody>
      </p:sp>
      <p:pic>
        <p:nvPicPr>
          <p:cNvPr id="301" name="Google Shape;30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09650"/>
            <a:ext cx="9334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2"/>
          <p:cNvSpPr txBox="1"/>
          <p:nvPr/>
        </p:nvSpPr>
        <p:spPr>
          <a:xfrm>
            <a:off x="8963375" y="3011475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52"/>
          <p:cNvSpPr txBox="1"/>
          <p:nvPr/>
        </p:nvSpPr>
        <p:spPr>
          <a:xfrm>
            <a:off x="1558925" y="1568250"/>
            <a:ext cx="6754500" cy="1493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The guest wants someone to take away………………. ……….,</a:t>
            </a: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bring up …………………………… and …………………… and pick up …………………………… 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04" name="Google Shape;30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050" y="3794525"/>
            <a:ext cx="9429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2"/>
          <p:cNvSpPr txBox="1"/>
          <p:nvPr/>
        </p:nvSpPr>
        <p:spPr>
          <a:xfrm>
            <a:off x="1558925" y="3377025"/>
            <a:ext cx="6702600" cy="1493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The guest wants someone to ………… ..the ………….,</a:t>
            </a: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bring up …………………………… and ………………………….</a:t>
            </a: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the ………………… 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7780" y="1658975"/>
            <a:ext cx="1195235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7525" y="2163250"/>
            <a:ext cx="1379118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1946" y="2169288"/>
            <a:ext cx="1333147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73651" y="2718925"/>
            <a:ext cx="18756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05806" y="3458953"/>
            <a:ext cx="1048129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31157" y="3452309"/>
            <a:ext cx="753918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57525" y="3926466"/>
            <a:ext cx="1471059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02275" y="4015809"/>
            <a:ext cx="1222818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08148" y="4569091"/>
            <a:ext cx="698753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2-12_A_Listen_for_main_i_p32.mp3">
            <a:hlinkClick r:id="" action="ppaction://media"/>
            <a:extLst>
              <a:ext uri="{FF2B5EF4-FFF2-40B4-BE49-F238E27FC236}">
                <a16:creationId xmlns:a16="http://schemas.microsoft.com/office/drawing/2014/main" id="{3DA4204E-170F-B64E-BA35-604B70C69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92050" y="164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0464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>
            <a:spLocks noGrp="1"/>
          </p:cNvSpPr>
          <p:nvPr>
            <p:ph type="title"/>
          </p:nvPr>
        </p:nvSpPr>
        <p:spPr>
          <a:xfrm>
            <a:off x="366425" y="760000"/>
            <a:ext cx="8617800" cy="4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  <a:latin typeface="+mn-lt"/>
              </a:rPr>
              <a:t>A: Did you request any housekeeping services when staying at the hotel?</a:t>
            </a:r>
            <a:endParaRPr sz="2000">
              <a:solidFill>
                <a:srgbClr val="00FF00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" sz="2000">
                <a:solidFill>
                  <a:srgbClr val="FF9900"/>
                </a:solidFill>
                <a:latin typeface="+mn-lt"/>
              </a:rPr>
              <a:t>B: </a:t>
            </a:r>
            <a:r>
              <a:rPr lang="en" sz="200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Yes, surely. When I stayed at the hotel, I requested the housekeeper to make up the room and  pick up the laundry.</a:t>
            </a:r>
            <a:endParaRPr sz="200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  <a:latin typeface="+mn-lt"/>
              </a:rPr>
              <a:t>A: Were you satisfied with your stay?</a:t>
            </a:r>
            <a:endParaRPr sz="2000">
              <a:solidFill>
                <a:srgbClr val="00FF00"/>
              </a:solidFill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+mn-lt"/>
              </a:rPr>
              <a:t>B: </a:t>
            </a:r>
            <a:r>
              <a:rPr lang="en" sz="200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Yes, of course. The hotel room was very nice. The staff was so friendly. However, sometimes there was noisy near my room.</a:t>
            </a:r>
            <a:endParaRPr sz="200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3AAD7-245B-5749-9351-848317574393}"/>
              </a:ext>
            </a:extLst>
          </p:cNvPr>
          <p:cNvSpPr txBox="1"/>
          <p:nvPr/>
        </p:nvSpPr>
        <p:spPr>
          <a:xfrm>
            <a:off x="366425" y="421391"/>
            <a:ext cx="735654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Pair work: Ask and answer the questions  - 5 minutes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732F28-6D78-BE41-8533-800CE670EE9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37984" y="148462"/>
            <a:ext cx="8857735" cy="938933"/>
          </a:xfrm>
        </p:spPr>
        <p:txBody>
          <a:bodyPr/>
          <a:lstStyle/>
          <a:p>
            <a:r>
              <a:rPr lang="en-US" i="1" dirty="0"/>
              <a:t>Group work</a:t>
            </a:r>
            <a:r>
              <a:rPr lang="en-US" dirty="0"/>
              <a:t>: Guess the word or phrase about services and amenities - 2 minutes</a:t>
            </a:r>
          </a:p>
        </p:txBody>
      </p:sp>
      <p:pic>
        <p:nvPicPr>
          <p:cNvPr id="7" name="Picture 6" descr="tn02_asmt_03AT_2e">
            <a:extLst>
              <a:ext uri="{FF2B5EF4-FFF2-40B4-BE49-F238E27FC236}">
                <a16:creationId xmlns:a16="http://schemas.microsoft.com/office/drawing/2014/main" id="{9F1FAC3A-1E9A-3241-BF47-2900BDEA01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4" y="3922265"/>
            <a:ext cx="1284605" cy="10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6B6C55-80B3-CC4A-9F68-46F42820F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44" y="3923451"/>
            <a:ext cx="1289987" cy="1078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86C08C-E2A8-294B-8C87-D5A3F9B06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86" y="3922265"/>
            <a:ext cx="1239386" cy="10801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A8D0A-4A63-644E-93F9-2CF2C1090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072" y="3922265"/>
            <a:ext cx="1158102" cy="1086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B9B75C-A1CE-6041-B4C7-AC5268F46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174" y="3876088"/>
            <a:ext cx="1135895" cy="1172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D18496-273E-8546-B38F-E2F190189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069" y="3946103"/>
            <a:ext cx="1202315" cy="1102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5E6AFD-8829-914F-89EB-FE9B9ABD1F39}"/>
              </a:ext>
            </a:extLst>
          </p:cNvPr>
          <p:cNvSpPr txBox="1"/>
          <p:nvPr/>
        </p:nvSpPr>
        <p:spPr>
          <a:xfrm>
            <a:off x="137984" y="1133572"/>
            <a:ext cx="90060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1. If you have an extra person in your room, you will need to ask for </a:t>
            </a:r>
            <a:r>
              <a:rPr lang="en-US" sz="1800" b="1" u="dottedHeavy" dirty="0">
                <a:solidFill>
                  <a:schemeClr val="bg1"/>
                </a:solidFill>
              </a:rPr>
              <a:t>                              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</a:rPr>
              <a:t>2. If you have a meeting at 8:30 in the morning, you can use</a:t>
            </a:r>
            <a:r>
              <a:rPr lang="en-US" sz="1800" b="1" u="dottedHeavy">
                <a:solidFill>
                  <a:schemeClr val="bg1"/>
                </a:solidFill>
              </a:rPr>
              <a:t>                                        </a:t>
            </a:r>
            <a:r>
              <a:rPr lang="en-US" sz="1800">
                <a:solidFill>
                  <a:schemeClr val="bg1"/>
                </a:solidFill>
              </a:rPr>
              <a:t> .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</a:rPr>
              <a:t>3. If you need to make your clothes look nice, you should ask for  </a:t>
            </a:r>
            <a:r>
              <a:rPr lang="en-US" sz="1800" b="1" u="dottedHeavy">
                <a:solidFill>
                  <a:schemeClr val="bg1"/>
                </a:solidFill>
              </a:rPr>
              <a:t>                                </a:t>
            </a:r>
            <a:r>
              <a:rPr lang="en-US" sz="1800">
                <a:solidFill>
                  <a:schemeClr val="bg1"/>
                </a:solidFill>
              </a:rPr>
              <a:t> .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</a:rPr>
              <a:t>4. If you don’t want to take a taxi to the airport, you can use  </a:t>
            </a:r>
            <a:r>
              <a:rPr lang="en-US" sz="1800" b="1" u="dottedHeavy">
                <a:solidFill>
                  <a:schemeClr val="bg1"/>
                </a:solidFill>
              </a:rPr>
              <a:t>                                        </a:t>
            </a:r>
            <a:r>
              <a:rPr lang="en-US" sz="1800">
                <a:solidFill>
                  <a:schemeClr val="bg1"/>
                </a:solidFill>
              </a:rPr>
              <a:t> .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</a:rPr>
              <a:t>5. If you brought a lot of clothes with you, you can ask for  </a:t>
            </a:r>
            <a:r>
              <a:rPr lang="en-US" sz="1800" b="1" u="dottedHeavy">
                <a:solidFill>
                  <a:schemeClr val="bg1"/>
                </a:solidFill>
              </a:rPr>
              <a:t>                                         </a:t>
            </a:r>
            <a:r>
              <a:rPr lang="en-US" sz="1800">
                <a:solidFill>
                  <a:schemeClr val="bg1"/>
                </a:solidFill>
              </a:rPr>
              <a:t> .</a:t>
            </a:r>
          </a:p>
          <a:p>
            <a:pPr>
              <a:lnSpc>
                <a:spcPct val="150000"/>
              </a:lnSpc>
            </a:pPr>
            <a:endParaRPr lang="en-US" sz="1800"/>
          </a:p>
          <a:p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28F4EB-DD69-A944-BF73-1AC461975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243" y="3946104"/>
            <a:ext cx="1283018" cy="1102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986106-F27C-CE4D-B71A-A87ACEC4D80D}"/>
              </a:ext>
            </a:extLst>
          </p:cNvPr>
          <p:cNvSpPr txBox="1"/>
          <p:nvPr/>
        </p:nvSpPr>
        <p:spPr>
          <a:xfrm>
            <a:off x="7055070" y="1087395"/>
            <a:ext cx="208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92D050"/>
                </a:solidFill>
              </a:rPr>
              <a:t>a rollaway bed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CBE3F-3FC2-9843-969A-1F04853A2A08}"/>
              </a:ext>
            </a:extLst>
          </p:cNvPr>
          <p:cNvSpPr txBox="1"/>
          <p:nvPr/>
        </p:nvSpPr>
        <p:spPr>
          <a:xfrm>
            <a:off x="6459918" y="1521546"/>
            <a:ext cx="268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92D050"/>
                </a:solidFill>
              </a:rPr>
              <a:t>the wakeup service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C300A-F566-E747-90D1-A307245145AD}"/>
              </a:ext>
            </a:extLst>
          </p:cNvPr>
          <p:cNvSpPr txBox="1"/>
          <p:nvPr/>
        </p:nvSpPr>
        <p:spPr>
          <a:xfrm>
            <a:off x="6844863" y="2026328"/>
            <a:ext cx="208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92D050"/>
                </a:solidFill>
              </a:rPr>
              <a:t>an iron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5A99D0-5EFC-574D-8B2D-BB642AAA0E3F}"/>
              </a:ext>
            </a:extLst>
          </p:cNvPr>
          <p:cNvSpPr txBox="1"/>
          <p:nvPr/>
        </p:nvSpPr>
        <p:spPr>
          <a:xfrm>
            <a:off x="6502778" y="2371871"/>
            <a:ext cx="28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92D050"/>
                </a:solidFill>
              </a:rPr>
              <a:t>the airport shuttle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634FAE-DEBA-074F-A03C-6A4E6CFC1CDF}"/>
              </a:ext>
            </a:extLst>
          </p:cNvPr>
          <p:cNvSpPr txBox="1"/>
          <p:nvPr/>
        </p:nvSpPr>
        <p:spPr>
          <a:xfrm>
            <a:off x="6302069" y="2813444"/>
            <a:ext cx="208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92D050"/>
                </a:solidFill>
              </a:rPr>
              <a:t>extra hangers</a:t>
            </a:r>
          </a:p>
        </p:txBody>
      </p:sp>
    </p:spTree>
    <p:extLst>
      <p:ext uri="{BB962C8B-B14F-4D97-AF65-F5344CB8AC3E}">
        <p14:creationId xmlns:p14="http://schemas.microsoft.com/office/powerpoint/2010/main" val="335443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>
            <a:spLocks noGrp="1"/>
          </p:cNvSpPr>
          <p:nvPr>
            <p:ph type="title" idx="6"/>
          </p:nvPr>
        </p:nvSpPr>
        <p:spPr>
          <a:xfrm>
            <a:off x="-32468" y="164972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2457579" y="249460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GRAMMAR</a:t>
            </a:r>
            <a:endParaRPr>
              <a:latin typeface="+mn-lt"/>
            </a:endParaRPr>
          </a:p>
        </p:txBody>
      </p:sp>
      <p:sp>
        <p:nvSpPr>
          <p:cNvPr id="167" name="Google Shape;167;p37"/>
          <p:cNvSpPr txBox="1">
            <a:spLocks noGrp="1"/>
          </p:cNvSpPr>
          <p:nvPr>
            <p:ph type="subTitle" idx="1"/>
          </p:nvPr>
        </p:nvSpPr>
        <p:spPr>
          <a:xfrm>
            <a:off x="2457579" y="302710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Conditional Clause</a:t>
            </a:r>
            <a:endParaRPr>
              <a:latin typeface="+mn-lt"/>
            </a:endParaRPr>
          </a:p>
        </p:txBody>
      </p:sp>
      <p:sp>
        <p:nvSpPr>
          <p:cNvPr id="168" name="Google Shape;168;p37"/>
          <p:cNvSpPr txBox="1">
            <a:spLocks noGrp="1"/>
          </p:cNvSpPr>
          <p:nvPr>
            <p:ph type="title" idx="2"/>
          </p:nvPr>
        </p:nvSpPr>
        <p:spPr>
          <a:xfrm>
            <a:off x="4483954" y="247964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READING</a:t>
            </a:r>
            <a:endParaRPr>
              <a:latin typeface="+mn-lt"/>
            </a:endParaRPr>
          </a:p>
        </p:txBody>
      </p:sp>
      <p:sp>
        <p:nvSpPr>
          <p:cNvPr id="169" name="Google Shape;169;p37"/>
          <p:cNvSpPr txBox="1">
            <a:spLocks noGrp="1"/>
          </p:cNvSpPr>
          <p:nvPr>
            <p:ph type="subTitle" idx="3"/>
          </p:nvPr>
        </p:nvSpPr>
        <p:spPr>
          <a:xfrm>
            <a:off x="4455472" y="3012148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Choose a hotel</a:t>
            </a:r>
            <a:endParaRPr>
              <a:latin typeface="+mn-lt"/>
            </a:endParaRPr>
          </a:p>
        </p:txBody>
      </p:sp>
      <p:sp>
        <p:nvSpPr>
          <p:cNvPr id="170" name="Google Shape;170;p37"/>
          <p:cNvSpPr txBox="1">
            <a:spLocks noGrp="1"/>
          </p:cNvSpPr>
          <p:nvPr>
            <p:ph type="title" idx="4"/>
          </p:nvPr>
        </p:nvSpPr>
        <p:spPr>
          <a:xfrm>
            <a:off x="166132" y="251641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VOCABULARY</a:t>
            </a:r>
            <a:endParaRPr>
              <a:latin typeface="+mn-lt"/>
            </a:endParaRPr>
          </a:p>
        </p:txBody>
      </p:sp>
      <p:sp>
        <p:nvSpPr>
          <p:cNvPr id="171" name="Google Shape;171;p37"/>
          <p:cNvSpPr txBox="1">
            <a:spLocks noGrp="1"/>
          </p:cNvSpPr>
          <p:nvPr>
            <p:ph type="subTitle" idx="5"/>
          </p:nvPr>
        </p:nvSpPr>
        <p:spPr>
          <a:xfrm>
            <a:off x="-32468" y="3027100"/>
            <a:ext cx="293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+mn-lt"/>
              </a:rPr>
              <a:t>Types of Room, Bed.</a:t>
            </a:r>
            <a:endParaRPr>
              <a:latin typeface="+mn-lt"/>
            </a:endParaRPr>
          </a:p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+mn-lt"/>
              </a:rPr>
              <a:t>Services and Facilities</a:t>
            </a:r>
            <a:endParaRPr>
              <a:latin typeface="+mn-lt"/>
            </a:endParaRPr>
          </a:p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+mn-lt"/>
              </a:rPr>
              <a:t>Request housekeeping services</a:t>
            </a:r>
            <a:endParaRPr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72" name="Google Shape;172;p37"/>
          <p:cNvSpPr txBox="1">
            <a:spLocks noGrp="1"/>
          </p:cNvSpPr>
          <p:nvPr>
            <p:ph type="title" idx="7"/>
          </p:nvPr>
        </p:nvSpPr>
        <p:spPr>
          <a:xfrm>
            <a:off x="2457582" y="164972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title" idx="8"/>
          </p:nvPr>
        </p:nvSpPr>
        <p:spPr>
          <a:xfrm>
            <a:off x="4483951" y="163477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4" name="Google Shape;174;p37"/>
          <p:cNvCxnSpPr/>
          <p:nvPr/>
        </p:nvCxnSpPr>
        <p:spPr>
          <a:xfrm>
            <a:off x="802432" y="242518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5" name="Google Shape;175;p37"/>
          <p:cNvCxnSpPr/>
          <p:nvPr/>
        </p:nvCxnSpPr>
        <p:spPr>
          <a:xfrm>
            <a:off x="3292482" y="242518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6" name="Google Shape;176;p37"/>
          <p:cNvCxnSpPr/>
          <p:nvPr/>
        </p:nvCxnSpPr>
        <p:spPr>
          <a:xfrm>
            <a:off x="7384107" y="246377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7" name="Google Shape;177;p37"/>
          <p:cNvSpPr txBox="1">
            <a:spLocks noGrp="1"/>
          </p:cNvSpPr>
          <p:nvPr>
            <p:ph type="ctrTitle" idx="4294967295"/>
          </p:nvPr>
        </p:nvSpPr>
        <p:spPr>
          <a:xfrm>
            <a:off x="2280550" y="763150"/>
            <a:ext cx="61074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</a:rPr>
              <a:t>OBJECTIVES OF THE LESSON</a:t>
            </a:r>
            <a:endParaRPr b="1">
              <a:latin typeface="+mn-lt"/>
            </a:endParaRPr>
          </a:p>
        </p:txBody>
      </p:sp>
      <p:sp>
        <p:nvSpPr>
          <p:cNvPr id="15" name="Google Shape;168;p37">
            <a:extLst>
              <a:ext uri="{FF2B5EF4-FFF2-40B4-BE49-F238E27FC236}">
                <a16:creationId xmlns:a16="http://schemas.microsoft.com/office/drawing/2014/main" id="{9B7E51B9-1E07-6648-85BB-2E850A50D5CF}"/>
              </a:ext>
            </a:extLst>
          </p:cNvPr>
          <p:cNvSpPr txBox="1">
            <a:spLocks/>
          </p:cNvSpPr>
          <p:nvPr/>
        </p:nvSpPr>
        <p:spPr>
          <a:xfrm>
            <a:off x="6717748" y="2555374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>
                <a:latin typeface="+mn-lt"/>
              </a:rPr>
              <a:t>SPEAKING</a:t>
            </a:r>
          </a:p>
        </p:txBody>
      </p:sp>
      <p:sp>
        <p:nvSpPr>
          <p:cNvPr id="16" name="Google Shape;169;p37">
            <a:extLst>
              <a:ext uri="{FF2B5EF4-FFF2-40B4-BE49-F238E27FC236}">
                <a16:creationId xmlns:a16="http://schemas.microsoft.com/office/drawing/2014/main" id="{D7A971DC-E6A3-D14D-A34C-07C9EC17440F}"/>
              </a:ext>
            </a:extLst>
          </p:cNvPr>
          <p:cNvSpPr txBox="1">
            <a:spLocks/>
          </p:cNvSpPr>
          <p:nvPr/>
        </p:nvSpPr>
        <p:spPr>
          <a:xfrm>
            <a:off x="6689266" y="3085407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>
                <a:latin typeface="+mn-lt"/>
              </a:rPr>
              <a:t>Talk about the hotel that you have stayed in.</a:t>
            </a:r>
          </a:p>
        </p:txBody>
      </p:sp>
      <p:sp>
        <p:nvSpPr>
          <p:cNvPr id="17" name="Google Shape;173;p37">
            <a:extLst>
              <a:ext uri="{FF2B5EF4-FFF2-40B4-BE49-F238E27FC236}">
                <a16:creationId xmlns:a16="http://schemas.microsoft.com/office/drawing/2014/main" id="{51D51BDB-B18D-CF41-948B-67BC65FF6868}"/>
              </a:ext>
            </a:extLst>
          </p:cNvPr>
          <p:cNvSpPr txBox="1">
            <a:spLocks/>
          </p:cNvSpPr>
          <p:nvPr/>
        </p:nvSpPr>
        <p:spPr>
          <a:xfrm>
            <a:off x="6717748" y="163477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04</a:t>
            </a:r>
          </a:p>
        </p:txBody>
      </p:sp>
      <p:cxnSp>
        <p:nvCxnSpPr>
          <p:cNvPr id="18" name="Google Shape;176;p37">
            <a:extLst>
              <a:ext uri="{FF2B5EF4-FFF2-40B4-BE49-F238E27FC236}">
                <a16:creationId xmlns:a16="http://schemas.microsoft.com/office/drawing/2014/main" id="{6748FC49-B708-1340-BBCF-A18AADDFB76B}"/>
              </a:ext>
            </a:extLst>
          </p:cNvPr>
          <p:cNvCxnSpPr/>
          <p:nvPr/>
        </p:nvCxnSpPr>
        <p:spPr>
          <a:xfrm>
            <a:off x="5409468" y="246377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1645350" y="1478975"/>
            <a:ext cx="64830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GRAMMAR</a:t>
            </a:r>
            <a:endParaRPr>
              <a:latin typeface="+mj-lt"/>
            </a:endParaRPr>
          </a:p>
        </p:txBody>
      </p:sp>
      <p:sp>
        <p:nvSpPr>
          <p:cNvPr id="325" name="Google Shape;325;p54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+mj-lt"/>
              </a:rPr>
              <a:t>Real Conditional</a:t>
            </a:r>
            <a:endParaRPr>
              <a:latin typeface="+mj-lt"/>
            </a:endParaRPr>
          </a:p>
        </p:txBody>
      </p:sp>
      <p:cxnSp>
        <p:nvCxnSpPr>
          <p:cNvPr id="326" name="Google Shape;326;p54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>
            <a:spLocks noGrp="1"/>
          </p:cNvSpPr>
          <p:nvPr>
            <p:ph type="title"/>
          </p:nvPr>
        </p:nvSpPr>
        <p:spPr>
          <a:xfrm>
            <a:off x="285000" y="445025"/>
            <a:ext cx="826587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 panose="020B0604020202020204" pitchFamily="34" charset="0"/>
                <a:cs typeface="Arial" panose="020B0604020202020204" pitchFamily="34" charset="0"/>
              </a:rPr>
              <a:t>Pair work :Answer the questions below (2 minutes)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2" name="Google Shape;332;p55"/>
          <p:cNvSpPr txBox="1"/>
          <p:nvPr/>
        </p:nvSpPr>
        <p:spPr>
          <a:xfrm>
            <a:off x="285000" y="1316400"/>
            <a:ext cx="8943600" cy="307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AutoNum type="arabicPeriod"/>
            </a:pPr>
            <a:r>
              <a:rPr lang="en" sz="2500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What will you do if you travel to Dalat city?</a:t>
            </a:r>
            <a:endParaRPr sz="2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457200" indent="-387350">
              <a:lnSpc>
                <a:spcPct val="150000"/>
              </a:lnSpc>
              <a:buClr>
                <a:schemeClr val="lt1"/>
              </a:buClr>
              <a:buSzPts val="2500"/>
              <a:buFont typeface="Montserrat"/>
              <a:buAutoNum type="arabicPeriod"/>
            </a:pPr>
            <a:r>
              <a:rPr lang="en" sz="2500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What will you buy if you go to a shopping center?</a:t>
            </a:r>
            <a:endParaRPr sz="2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457200" indent="-387350">
              <a:lnSpc>
                <a:spcPct val="150000"/>
              </a:lnSpc>
              <a:buClr>
                <a:schemeClr val="lt1"/>
              </a:buClr>
              <a:buSzPts val="2500"/>
              <a:buFont typeface="Montserrat"/>
              <a:buAutoNum type="arabicPeriod"/>
            </a:pPr>
            <a:r>
              <a:rPr lang="en" sz="2500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What type of room will you stay if you travel with your family ?</a:t>
            </a:r>
            <a:endParaRPr sz="2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>
            <a:spLocks noGrp="1"/>
          </p:cNvSpPr>
          <p:nvPr>
            <p:ph type="title"/>
          </p:nvPr>
        </p:nvSpPr>
        <p:spPr>
          <a:xfrm>
            <a:off x="382075" y="458600"/>
            <a:ext cx="7950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  <a:ea typeface="Montserrat"/>
                <a:cs typeface="Montserrat"/>
                <a:sym typeface="Montserrat"/>
              </a:rPr>
              <a:t>The conditional sentences express the </a:t>
            </a:r>
            <a:r>
              <a:rPr lang="en" u="sng">
                <a:latin typeface="+mj-lt"/>
                <a:ea typeface="Montserrat"/>
                <a:cs typeface="Montserrat"/>
                <a:sym typeface="Montserrat"/>
              </a:rPr>
              <a:t>results of</a:t>
            </a:r>
            <a:r>
              <a:rPr lang="en">
                <a:latin typeface="+mj-lt"/>
                <a:ea typeface="Montserrat"/>
                <a:cs typeface="Montserrat"/>
                <a:sym typeface="Montserrat"/>
              </a:rPr>
              <a:t> actions or conditions </a:t>
            </a:r>
            <a:endParaRPr>
              <a:latin typeface="+mj-l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38" name="Google Shape;338;p56"/>
          <p:cNvGraphicFramePr/>
          <p:nvPr/>
        </p:nvGraphicFramePr>
        <p:xfrm>
          <a:off x="322050" y="1770475"/>
          <a:ext cx="7468500" cy="852025"/>
        </p:xfrm>
        <a:graphic>
          <a:graphicData uri="http://schemas.openxmlformats.org/drawingml/2006/table">
            <a:tbl>
              <a:tblPr>
                <a:noFill/>
                <a:tableStyleId>{E0C11AD6-36E7-49FA-89FD-B1A7F6E0B875}</a:tableStyleId>
              </a:tblPr>
              <a:tblGrid>
                <a:gridCol w="378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2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If clause</a:t>
                      </a:r>
                      <a:endParaRPr sz="20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If + simple present,</a:t>
                      </a:r>
                      <a:endParaRPr sz="2000" b="1">
                        <a:solidFill>
                          <a:srgbClr val="008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 clause</a:t>
                      </a:r>
                      <a:endParaRPr sz="20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Simple present/ future tense</a:t>
                      </a:r>
                      <a:endParaRPr sz="2000" b="1">
                        <a:solidFill>
                          <a:srgbClr val="008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9" name="Google Shape;339;p56"/>
          <p:cNvSpPr txBox="1"/>
          <p:nvPr/>
        </p:nvSpPr>
        <p:spPr>
          <a:xfrm>
            <a:off x="207950" y="2992975"/>
            <a:ext cx="8933325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If I</a:t>
            </a:r>
            <a:r>
              <a:rPr lang="en" sz="2100" b="1" u="sng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en" sz="2100" b="1" u="sng" dirty="0">
                <a:solidFill>
                  <a:schemeClr val="lt1"/>
                </a:solidFill>
                <a:highlight>
                  <a:srgbClr val="FF00FF"/>
                </a:highlight>
                <a:latin typeface="+mn-lt"/>
                <a:ea typeface="Montserrat"/>
                <a:cs typeface="Montserrat"/>
                <a:sym typeface="Montserrat"/>
              </a:rPr>
              <a:t>travel</a:t>
            </a:r>
            <a:r>
              <a:rPr lang="en" sz="2100" dirty="0">
                <a:solidFill>
                  <a:schemeClr val="lt1"/>
                </a:solidFill>
                <a:highlight>
                  <a:srgbClr val="FF00FF"/>
                </a:highlight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en" sz="2100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to Dalat city, I </a:t>
            </a:r>
            <a:r>
              <a:rPr lang="en" sz="2100" b="1" u="sng" dirty="0">
                <a:solidFill>
                  <a:schemeClr val="lt1"/>
                </a:solidFill>
                <a:highlight>
                  <a:srgbClr val="FF00FF"/>
                </a:highlight>
                <a:latin typeface="+mn-lt"/>
                <a:ea typeface="Montserrat"/>
                <a:cs typeface="Montserrat"/>
                <a:sym typeface="Montserrat"/>
              </a:rPr>
              <a:t>will drink</a:t>
            </a:r>
            <a:r>
              <a:rPr lang="en" sz="2100" dirty="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 hot soy milk and visit the night market.</a:t>
            </a:r>
            <a:endParaRPr sz="21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339;p56">
            <a:extLst>
              <a:ext uri="{FF2B5EF4-FFF2-40B4-BE49-F238E27FC236}">
                <a16:creationId xmlns:a16="http://schemas.microsoft.com/office/drawing/2014/main" id="{FE8B53FE-6AFF-A559-BF1D-B0E50A9D3172}"/>
              </a:ext>
            </a:extLst>
          </p:cNvPr>
          <p:cNvSpPr txBox="1"/>
          <p:nvPr/>
        </p:nvSpPr>
        <p:spPr>
          <a:xfrm>
            <a:off x="207951" y="3606038"/>
            <a:ext cx="8933325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1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I </a:t>
            </a:r>
            <a:r>
              <a:rPr lang="en" sz="2100" u="sng" dirty="0">
                <a:solidFill>
                  <a:schemeClr val="lt1"/>
                </a:solidFill>
                <a:highlight>
                  <a:srgbClr val="FF00FF"/>
                </a:highlight>
                <a:latin typeface="+mn-lt"/>
                <a:ea typeface="Montserrat"/>
                <a:cs typeface="Montserrat"/>
              </a:rPr>
              <a:t>will buy</a:t>
            </a:r>
            <a:r>
              <a:rPr lang="en" sz="21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a nice dress if I </a:t>
            </a:r>
            <a:r>
              <a:rPr lang="en" sz="2100" u="sng" dirty="0">
                <a:solidFill>
                  <a:schemeClr val="lt1"/>
                </a:solidFill>
                <a:highlight>
                  <a:srgbClr val="FF00FF"/>
                </a:highlight>
                <a:latin typeface="+mn-lt"/>
                <a:ea typeface="Montserrat"/>
                <a:cs typeface="Montserrat"/>
              </a:rPr>
              <a:t>go </a:t>
            </a:r>
            <a:r>
              <a:rPr lang="en" sz="21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to a shopping center.</a:t>
            </a:r>
          </a:p>
        </p:txBody>
      </p:sp>
      <p:sp>
        <p:nvSpPr>
          <p:cNvPr id="4" name="Google Shape;339;p56">
            <a:extLst>
              <a:ext uri="{FF2B5EF4-FFF2-40B4-BE49-F238E27FC236}">
                <a16:creationId xmlns:a16="http://schemas.microsoft.com/office/drawing/2014/main" id="{8DB5857E-BC03-2DAC-6B05-C9DF4C652590}"/>
              </a:ext>
            </a:extLst>
          </p:cNvPr>
          <p:cNvSpPr txBox="1"/>
          <p:nvPr/>
        </p:nvSpPr>
        <p:spPr>
          <a:xfrm>
            <a:off x="207950" y="4250274"/>
            <a:ext cx="8933325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1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If I </a:t>
            </a:r>
            <a:r>
              <a:rPr lang="en" sz="2100" u="sng" dirty="0">
                <a:solidFill>
                  <a:schemeClr val="lt1"/>
                </a:solidFill>
                <a:highlight>
                  <a:srgbClr val="FF00FF"/>
                </a:highlight>
                <a:latin typeface="+mn-lt"/>
                <a:ea typeface="Montserrat"/>
                <a:cs typeface="Montserrat"/>
              </a:rPr>
              <a:t>travel</a:t>
            </a:r>
            <a:r>
              <a:rPr lang="en" sz="21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with my family I </a:t>
            </a:r>
            <a:r>
              <a:rPr lang="en" sz="2100" u="sng" dirty="0">
                <a:solidFill>
                  <a:schemeClr val="lt1"/>
                </a:solidFill>
                <a:highlight>
                  <a:srgbClr val="FF00FF"/>
                </a:highlight>
                <a:latin typeface="+mn-lt"/>
                <a:ea typeface="Montserrat"/>
                <a:cs typeface="Montserrat"/>
              </a:rPr>
              <a:t>will stay</a:t>
            </a:r>
            <a:r>
              <a:rPr lang="en" sz="2100" u="sng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</a:t>
            </a:r>
            <a:r>
              <a:rPr lang="en" sz="21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in a suit.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/>
      <p:bldP spid="339" grpId="0"/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6223-5099-5B4B-BE8E-0C13200C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F5190-4E9A-C24E-AE52-9B163DB36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64781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5CCF8-1BA9-C844-B40D-CBC7352C4355}"/>
              </a:ext>
            </a:extLst>
          </p:cNvPr>
          <p:cNvSpPr txBox="1"/>
          <p:nvPr/>
        </p:nvSpPr>
        <p:spPr>
          <a:xfrm>
            <a:off x="1248033" y="607948"/>
            <a:ext cx="12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I will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F1887-23F5-6043-8689-1342557A94EE}"/>
              </a:ext>
            </a:extLst>
          </p:cNvPr>
          <p:cNvSpPr txBox="1"/>
          <p:nvPr/>
        </p:nvSpPr>
        <p:spPr>
          <a:xfrm>
            <a:off x="4193060" y="607947"/>
            <a:ext cx="12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I’ll call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6D07E-AFAE-B642-BBED-C9D2CBE4C2A2}"/>
              </a:ext>
            </a:extLst>
          </p:cNvPr>
          <p:cNvSpPr txBox="1"/>
          <p:nvPr/>
        </p:nvSpPr>
        <p:spPr>
          <a:xfrm>
            <a:off x="778476" y="1151478"/>
            <a:ext cx="238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Will your friends meet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8DFE8-67D3-BE48-A735-A2E9C4E117A2}"/>
              </a:ext>
            </a:extLst>
          </p:cNvPr>
          <p:cNvSpPr txBox="1"/>
          <p:nvPr/>
        </p:nvSpPr>
        <p:spPr>
          <a:xfrm>
            <a:off x="1116228" y="1525731"/>
            <a:ext cx="12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they won’t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57498-DAE3-344D-81CF-F804F0C680C1}"/>
              </a:ext>
            </a:extLst>
          </p:cNvPr>
          <p:cNvSpPr txBox="1"/>
          <p:nvPr/>
        </p:nvSpPr>
        <p:spPr>
          <a:xfrm>
            <a:off x="1116228" y="1864285"/>
            <a:ext cx="12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Will I see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DCD5D-0135-4042-9DE0-F6C0631971F9}"/>
              </a:ext>
            </a:extLst>
          </p:cNvPr>
          <p:cNvSpPr txBox="1"/>
          <p:nvPr/>
        </p:nvSpPr>
        <p:spPr>
          <a:xfrm>
            <a:off x="1194488" y="2215896"/>
            <a:ext cx="12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I will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31086-4337-AC43-952C-F3FB9DC16130}"/>
              </a:ext>
            </a:extLst>
          </p:cNvPr>
          <p:cNvSpPr txBox="1"/>
          <p:nvPr/>
        </p:nvSpPr>
        <p:spPr>
          <a:xfrm>
            <a:off x="3912974" y="2191708"/>
            <a:ext cx="12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I’ll come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E14B6-BA89-5C4F-85B4-FF33007E5C16}"/>
              </a:ext>
            </a:extLst>
          </p:cNvPr>
          <p:cNvSpPr txBox="1"/>
          <p:nvPr/>
        </p:nvSpPr>
        <p:spPr>
          <a:xfrm>
            <a:off x="938499" y="2757131"/>
            <a:ext cx="199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Will there be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5494A-C613-2749-8549-2AE8BC37B6FF}"/>
              </a:ext>
            </a:extLst>
          </p:cNvPr>
          <p:cNvSpPr txBox="1"/>
          <p:nvPr/>
        </p:nvSpPr>
        <p:spPr>
          <a:xfrm>
            <a:off x="1116228" y="3095685"/>
            <a:ext cx="12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there won’t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B502ED-D76A-5343-B20A-3E7184EACD2C}"/>
              </a:ext>
            </a:extLst>
          </p:cNvPr>
          <p:cNvSpPr txBox="1"/>
          <p:nvPr/>
        </p:nvSpPr>
        <p:spPr>
          <a:xfrm>
            <a:off x="938498" y="3409080"/>
            <a:ext cx="199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Will Jude make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A0B84-F61D-3745-B3FD-96199B6137E0}"/>
              </a:ext>
            </a:extLst>
          </p:cNvPr>
          <p:cNvSpPr txBox="1"/>
          <p:nvPr/>
        </p:nvSpPr>
        <p:spPr>
          <a:xfrm>
            <a:off x="1235678" y="3781038"/>
            <a:ext cx="12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he won’t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221FD6-3DF4-AE41-8C04-3C39A2000868}"/>
              </a:ext>
            </a:extLst>
          </p:cNvPr>
          <p:cNvSpPr txBox="1"/>
          <p:nvPr/>
        </p:nvSpPr>
        <p:spPr>
          <a:xfrm>
            <a:off x="1116227" y="4123715"/>
            <a:ext cx="1935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Will you buy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8198A-8FD2-4D44-AEAA-2148362049C2}"/>
              </a:ext>
            </a:extLst>
          </p:cNvPr>
          <p:cNvSpPr txBox="1"/>
          <p:nvPr/>
        </p:nvSpPr>
        <p:spPr>
          <a:xfrm>
            <a:off x="1252153" y="4437110"/>
            <a:ext cx="12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I will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D154A-7EF2-538C-51CE-5C8601B12A22}"/>
              </a:ext>
            </a:extLst>
          </p:cNvPr>
          <p:cNvSpPr txBox="1"/>
          <p:nvPr/>
        </p:nvSpPr>
        <p:spPr>
          <a:xfrm rot="5400000">
            <a:off x="5922817" y="1998609"/>
            <a:ext cx="519545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Grammar Practice- 10 minutes</a:t>
            </a:r>
          </a:p>
        </p:txBody>
      </p:sp>
    </p:spTree>
    <p:extLst>
      <p:ext uri="{BB962C8B-B14F-4D97-AF65-F5344CB8AC3E}">
        <p14:creationId xmlns:p14="http://schemas.microsoft.com/office/powerpoint/2010/main" val="27655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5337174" y="1373325"/>
            <a:ext cx="3114847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READING</a:t>
            </a:r>
            <a:br>
              <a:rPr lang="en">
                <a:latin typeface="+mj-lt"/>
              </a:rPr>
            </a:br>
            <a:r>
              <a:rPr lang="en">
                <a:latin typeface="+mj-lt"/>
              </a:rPr>
              <a:t>CHOOSE A HOTEL</a:t>
            </a:r>
            <a:endParaRPr>
              <a:latin typeface="+mj-lt"/>
            </a:endParaRPr>
          </a:p>
        </p:txBody>
      </p:sp>
      <p:cxnSp>
        <p:nvCxnSpPr>
          <p:cNvPr id="274" name="Google Shape;274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75" name="Google Shape;275;p48"/>
          <p:cNvPicPr preferRelativeResize="0"/>
          <p:nvPr/>
        </p:nvPicPr>
        <p:blipFill rotWithShape="1">
          <a:blip r:embed="rId3">
            <a:alphaModFix/>
          </a:blip>
          <a:srcRect l="18080" t="-2202" r="23480" b="-219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949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99" y="1726108"/>
            <a:ext cx="1501569" cy="15484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8" name="AutoShape 4" descr="http://www.greenbrideguide.com/sites/default/files/Page94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6150" name="AutoShape 6" descr="http://www.greenbrideguide.com/sites/default/files/Page94.jp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0" y="212529"/>
            <a:ext cx="9037494" cy="4883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>
              <a:latin typeface="seoge U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987" y="358471"/>
            <a:ext cx="196765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Before you read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3001" y="381663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Answer the question. 2 Minutes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9915" y="792622"/>
            <a:ext cx="64555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n-lt"/>
                <a:ea typeface="Segoe UI" pitchFamily="34" charset="0"/>
                <a:cs typeface="Segoe UI"/>
              </a:rPr>
              <a:t>What are some ways  to get </a:t>
            </a:r>
            <a:endParaRPr lang="en-US" sz="1800" b="1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+mn-lt"/>
                <a:ea typeface="Segoe UI" pitchFamily="34" charset="0"/>
                <a:cs typeface="Segoe UI"/>
              </a:rPr>
              <a:t>information about a hotel?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9682" y="143477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  <a:latin typeface="+mn-lt"/>
                <a:ea typeface="Segoe UI" pitchFamily="34" charset="0"/>
                <a:cs typeface="Segoe UI" pitchFamily="34" charset="0"/>
              </a:rPr>
              <a:t>By word of mouth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8885" y="3175824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  <a:latin typeface="+mn-lt"/>
                <a:ea typeface="Segoe UI" pitchFamily="34" charset="0"/>
                <a:cs typeface="Segoe UI" pitchFamily="34" charset="0"/>
              </a:rPr>
              <a:t>From an online hotel</a:t>
            </a:r>
          </a:p>
          <a:p>
            <a:r>
              <a:rPr lang="en-US" sz="1800" b="1">
                <a:solidFill>
                  <a:srgbClr val="FFFF00"/>
                </a:solidFill>
                <a:latin typeface="+mn-lt"/>
                <a:ea typeface="Segoe UI" pitchFamily="34" charset="0"/>
                <a:cs typeface="Segoe UI" pitchFamily="34" charset="0"/>
              </a:rPr>
              <a:t>booking service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0256" y="1434802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  <a:latin typeface="+mn-lt"/>
                <a:ea typeface="Segoe UI" pitchFamily="34" charset="0"/>
                <a:cs typeface="Segoe UI" pitchFamily="34" charset="0"/>
              </a:rPr>
              <a:t>From a travel guide book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8797" y="331432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  <a:latin typeface="+mn-lt"/>
                <a:ea typeface="Segoe UI" pitchFamily="34" charset="0"/>
                <a:cs typeface="Segoe UI" pitchFamily="34" charset="0"/>
              </a:rPr>
              <a:t>From a travel agency</a:t>
            </a:r>
          </a:p>
        </p:txBody>
      </p:sp>
      <p:pic>
        <p:nvPicPr>
          <p:cNvPr id="2050" name="Picture 2" descr="http://images.eurogamer.net/2012/articles/1/5/3/6/0/7/1/135584609064.jpg/EG11/thumbnail/360x200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879" y="1971425"/>
            <a:ext cx="2017577" cy="11208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result for travel guide book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" name="AutoShape 6" descr="Image result for travel guide book"/>
          <p:cNvSpPr>
            <a:spLocks noChangeAspect="1" noChangeArrowheads="1"/>
          </p:cNvSpPr>
          <p:nvPr/>
        </p:nvSpPr>
        <p:spPr bwMode="auto">
          <a:xfrm>
            <a:off x="1488281" y="1202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8" name="AutoShape 8" descr="Image result for travel guide book"/>
          <p:cNvSpPr>
            <a:spLocks noChangeAspect="1" noChangeArrowheads="1"/>
          </p:cNvSpPr>
          <p:nvPr/>
        </p:nvSpPr>
        <p:spPr bwMode="auto">
          <a:xfrm>
            <a:off x="1602581" y="2345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61" name="Picture 13" descr="Image result for online hotel  booking  serv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13" y="3905678"/>
            <a:ext cx="2114550" cy="12144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travel agenc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3777137"/>
            <a:ext cx="1730921" cy="12363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75822" y="2631288"/>
            <a:ext cx="125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  <a:latin typeface="+mn-lt"/>
                <a:ea typeface="Segoe UI" pitchFamily="34" charset="0"/>
                <a:cs typeface="Segoe UI" pitchFamily="34" charset="0"/>
              </a:rPr>
              <a:t>Other ?</a:t>
            </a:r>
          </a:p>
        </p:txBody>
      </p:sp>
    </p:spTree>
    <p:extLst>
      <p:ext uri="{BB962C8B-B14F-4D97-AF65-F5344CB8AC3E}">
        <p14:creationId xmlns:p14="http://schemas.microsoft.com/office/powerpoint/2010/main" val="330767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2D8F-1DB7-1A4E-A8BA-5183ECC6F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418"/>
            <a:ext cx="9144000" cy="518802"/>
          </a:xfrm>
          <a:solidFill>
            <a:srgbClr val="92D050"/>
          </a:solidFill>
        </p:spPr>
        <p:txBody>
          <a:bodyPr/>
          <a:lstStyle/>
          <a:p>
            <a:r>
              <a:rPr lang="en-US"/>
              <a:t>READING -  2 Minutes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A8A413-7E6F-9E4F-BAD6-643E5360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220"/>
            <a:ext cx="5865792" cy="44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1928-B16B-31E0-4DF5-39B6C152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19" y="154080"/>
            <a:ext cx="8723481" cy="941400"/>
          </a:xfrm>
        </p:spPr>
        <p:txBody>
          <a:bodyPr/>
          <a:lstStyle/>
          <a:p>
            <a:r>
              <a:rPr lang="en-US" dirty="0"/>
              <a:t>Groupwork: Find information about the hotels in the passage- 5 minutes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BEDE17-3F09-DC8D-F96B-F84D6ABF6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287421"/>
              </p:ext>
            </p:extLst>
          </p:nvPr>
        </p:nvGraphicFramePr>
        <p:xfrm>
          <a:off x="193271" y="1148403"/>
          <a:ext cx="8722842" cy="3783755"/>
        </p:xfrm>
        <a:graphic>
          <a:graphicData uri="http://schemas.openxmlformats.org/drawingml/2006/table">
            <a:tbl>
              <a:tblPr firstRow="1" bandRow="1">
                <a:tableStyleId>{E0C11AD6-36E7-49FA-89FD-B1A7F6E0B875}</a:tableStyleId>
              </a:tblPr>
              <a:tblGrid>
                <a:gridCol w="1730601">
                  <a:extLst>
                    <a:ext uri="{9D8B030D-6E8A-4147-A177-3AD203B41FA5}">
                      <a16:colId xmlns:a16="http://schemas.microsoft.com/office/drawing/2014/main" val="1187678252"/>
                    </a:ext>
                  </a:extLst>
                </a:gridCol>
                <a:gridCol w="1730601">
                  <a:extLst>
                    <a:ext uri="{9D8B030D-6E8A-4147-A177-3AD203B41FA5}">
                      <a16:colId xmlns:a16="http://schemas.microsoft.com/office/drawing/2014/main" val="3584287241"/>
                    </a:ext>
                  </a:extLst>
                </a:gridCol>
                <a:gridCol w="1730601">
                  <a:extLst>
                    <a:ext uri="{9D8B030D-6E8A-4147-A177-3AD203B41FA5}">
                      <a16:colId xmlns:a16="http://schemas.microsoft.com/office/drawing/2014/main" val="3881738306"/>
                    </a:ext>
                  </a:extLst>
                </a:gridCol>
                <a:gridCol w="1730601">
                  <a:extLst>
                    <a:ext uri="{9D8B030D-6E8A-4147-A177-3AD203B41FA5}">
                      <a16:colId xmlns:a16="http://schemas.microsoft.com/office/drawing/2014/main" val="2428155339"/>
                    </a:ext>
                  </a:extLst>
                </a:gridCol>
                <a:gridCol w="1800438">
                  <a:extLst>
                    <a:ext uri="{9D8B030D-6E8A-4147-A177-3AD203B41FA5}">
                      <a16:colId xmlns:a16="http://schemas.microsoft.com/office/drawing/2014/main" val="4216001930"/>
                    </a:ext>
                  </a:extLst>
                </a:gridCol>
              </a:tblGrid>
              <a:tr h="55036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Hotel name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Location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Facilities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Services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Price (rate 1- 4)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874770"/>
                  </a:ext>
                </a:extLst>
              </a:tr>
              <a:tr h="461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48907803"/>
                  </a:ext>
                </a:extLst>
              </a:tr>
              <a:tr h="461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11689752"/>
                  </a:ext>
                </a:extLst>
              </a:tr>
              <a:tr h="461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62171012"/>
                  </a:ext>
                </a:extLst>
              </a:tr>
              <a:tr h="461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55455354"/>
                  </a:ext>
                </a:extLst>
              </a:tr>
              <a:tr h="461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29727829"/>
                  </a:ext>
                </a:extLst>
              </a:tr>
              <a:tr h="461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71942004"/>
                  </a:ext>
                </a:extLst>
              </a:tr>
              <a:tr h="461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02230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404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BAA9-C9ED-054A-B3ED-C845D82F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560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>
                <a:solidFill>
                  <a:srgbClr val="C00000"/>
                </a:solidFill>
                <a:latin typeface="+mn-lt"/>
              </a:rPr>
              <a:t>Pair work – Read the passage (2 minutes)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EEB1A-40B4-7840-8C21-DDD43D81E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505609"/>
            <a:ext cx="8788400" cy="46736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0297760-8200-344E-8445-F7DC05C22950}"/>
              </a:ext>
            </a:extLst>
          </p:cNvPr>
          <p:cNvSpPr/>
          <p:nvPr/>
        </p:nvSpPr>
        <p:spPr>
          <a:xfrm>
            <a:off x="3130475" y="1204856"/>
            <a:ext cx="430306" cy="430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22950C-B9AA-AC47-B587-961C26E44E41}"/>
              </a:ext>
            </a:extLst>
          </p:cNvPr>
          <p:cNvSpPr/>
          <p:nvPr/>
        </p:nvSpPr>
        <p:spPr>
          <a:xfrm>
            <a:off x="6273501" y="2067260"/>
            <a:ext cx="430306" cy="430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71F7E8-92E1-1D4D-BD3F-B9EE0AE7F549}"/>
              </a:ext>
            </a:extLst>
          </p:cNvPr>
          <p:cNvSpPr/>
          <p:nvPr/>
        </p:nvSpPr>
        <p:spPr>
          <a:xfrm>
            <a:off x="6350598" y="2878267"/>
            <a:ext cx="430306" cy="430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0C241B-8BCA-7D4B-BA16-9FD77FAD5AD3}"/>
              </a:ext>
            </a:extLst>
          </p:cNvPr>
          <p:cNvSpPr/>
          <p:nvPr/>
        </p:nvSpPr>
        <p:spPr>
          <a:xfrm>
            <a:off x="3155577" y="3736488"/>
            <a:ext cx="430306" cy="430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0E1BB-DC9A-D341-B651-1153DE192B77}"/>
              </a:ext>
            </a:extLst>
          </p:cNvPr>
          <p:cNvSpPr/>
          <p:nvPr/>
        </p:nvSpPr>
        <p:spPr>
          <a:xfrm>
            <a:off x="390861" y="4607858"/>
            <a:ext cx="430306" cy="430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6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F9954-9632-9344-94F3-E899E1DC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6091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>
            <a:spLocks noGrp="1"/>
          </p:cNvSpPr>
          <p:nvPr>
            <p:ph type="ctrTitle"/>
          </p:nvPr>
        </p:nvSpPr>
        <p:spPr>
          <a:xfrm>
            <a:off x="361725" y="825225"/>
            <a:ext cx="8669100" cy="14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+mj-lt"/>
              </a:rPr>
              <a:t>Have you ever stayed in a hotel?</a:t>
            </a:r>
            <a:endParaRPr sz="3900">
              <a:latin typeface="+mj-lt"/>
            </a:endParaRPr>
          </a:p>
        </p:txBody>
      </p:sp>
      <p:sp>
        <p:nvSpPr>
          <p:cNvPr id="183" name="Google Shape;183;p38"/>
          <p:cNvSpPr txBox="1">
            <a:spLocks noGrp="1"/>
          </p:cNvSpPr>
          <p:nvPr>
            <p:ph type="subTitle" idx="1"/>
          </p:nvPr>
        </p:nvSpPr>
        <p:spPr>
          <a:xfrm>
            <a:off x="1297065" y="2979224"/>
            <a:ext cx="65499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+mj-lt"/>
              </a:rPr>
              <a:t>Yes. I have stayed in a hotel, named Muong Thanh Hotel.</a:t>
            </a:r>
            <a:endParaRPr sz="2300">
              <a:latin typeface="+mj-lt"/>
            </a:endParaRPr>
          </a:p>
        </p:txBody>
      </p:sp>
      <p:sp>
        <p:nvSpPr>
          <p:cNvPr id="9" name="Google Shape;183;p38">
            <a:extLst>
              <a:ext uri="{FF2B5EF4-FFF2-40B4-BE49-F238E27FC236}">
                <a16:creationId xmlns:a16="http://schemas.microsoft.com/office/drawing/2014/main" id="{CC0DAB56-56E8-5543-B68A-6A37069CFF92}"/>
              </a:ext>
            </a:extLst>
          </p:cNvPr>
          <p:cNvSpPr txBox="1">
            <a:spLocks/>
          </p:cNvSpPr>
          <p:nvPr/>
        </p:nvSpPr>
        <p:spPr>
          <a:xfrm>
            <a:off x="1421325" y="3885386"/>
            <a:ext cx="65499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300">
                <a:latin typeface="+mj-lt"/>
              </a:rPr>
              <a:t>No. I haven’t …………………..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5E54-1945-B14D-AAE0-1ED39377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033"/>
            <a:ext cx="9098468" cy="470700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Writing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08C1B-F3CE-1542-979A-ED60DFB3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51" y="744302"/>
            <a:ext cx="4741817" cy="447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9679D-6412-AC46-A3AD-74EDF202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66" y="744302"/>
            <a:ext cx="4454434" cy="439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28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05ED-2D34-524C-AC26-630D8FF9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29" y="661306"/>
            <a:ext cx="6809186" cy="941400"/>
          </a:xfrm>
        </p:spPr>
        <p:txBody>
          <a:bodyPr/>
          <a:lstStyle/>
          <a:p>
            <a:r>
              <a:rPr lang="en-US" dirty="0"/>
              <a:t>What have we learnt today?</a:t>
            </a:r>
          </a:p>
        </p:txBody>
      </p:sp>
      <p:sp>
        <p:nvSpPr>
          <p:cNvPr id="6" name="Google Shape;171;p37">
            <a:extLst>
              <a:ext uri="{FF2B5EF4-FFF2-40B4-BE49-F238E27FC236}">
                <a16:creationId xmlns:a16="http://schemas.microsoft.com/office/drawing/2014/main" id="{F504CFFB-BEAD-1F43-BC57-ECBE9F6F52A0}"/>
              </a:ext>
            </a:extLst>
          </p:cNvPr>
          <p:cNvSpPr txBox="1">
            <a:spLocks/>
          </p:cNvSpPr>
          <p:nvPr/>
        </p:nvSpPr>
        <p:spPr>
          <a:xfrm>
            <a:off x="0" y="1413332"/>
            <a:ext cx="5954899" cy="3391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03200">
              <a:buSzPts val="1400"/>
              <a:buFont typeface="Arial"/>
              <a:buChar char="-"/>
            </a:pPr>
            <a:r>
              <a:rPr lang="en-US" sz="1600" dirty="0">
                <a:solidFill>
                  <a:schemeClr val="bg1"/>
                </a:solidFill>
              </a:rPr>
              <a:t>1. Types of Room, Bed.</a:t>
            </a:r>
          </a:p>
          <a:p>
            <a:pPr marL="228600" indent="-203200">
              <a:buSzPts val="1400"/>
              <a:buFont typeface="Arial"/>
              <a:buChar char="-"/>
            </a:pPr>
            <a:r>
              <a:rPr lang="en-US" sz="1600" dirty="0">
                <a:solidFill>
                  <a:schemeClr val="bg1"/>
                </a:solidFill>
              </a:rPr>
              <a:t>2. Services and Facilities</a:t>
            </a:r>
          </a:p>
          <a:p>
            <a:pPr marL="228600" indent="-203200">
              <a:buSzPts val="1400"/>
              <a:buFont typeface="Arial"/>
              <a:buChar char="-"/>
            </a:pPr>
            <a:r>
              <a:rPr lang="en-US" sz="1600" dirty="0">
                <a:solidFill>
                  <a:schemeClr val="bg1"/>
                </a:solidFill>
              </a:rPr>
              <a:t>3. Request housekeeping services</a:t>
            </a:r>
          </a:p>
          <a:p>
            <a:pPr marL="228600" indent="-203200">
              <a:buSzPts val="1400"/>
              <a:buFont typeface="Arial"/>
              <a:buChar char="-"/>
            </a:pPr>
            <a:r>
              <a:rPr lang="en-US" sz="1600" dirty="0">
                <a:solidFill>
                  <a:schemeClr val="bg1"/>
                </a:solidFill>
              </a:rPr>
              <a:t>4. Conditional clause</a:t>
            </a:r>
          </a:p>
          <a:p>
            <a:pPr marL="228600" indent="-203200">
              <a:buSzPts val="1400"/>
              <a:buFont typeface="Arial"/>
              <a:buChar char="-"/>
            </a:pPr>
            <a:r>
              <a:rPr lang="en-US" sz="1600" dirty="0">
                <a:solidFill>
                  <a:schemeClr val="bg1"/>
                </a:solidFill>
              </a:rPr>
              <a:t>5. How to choose a hotel</a:t>
            </a:r>
          </a:p>
          <a:p>
            <a:pPr marL="228600" indent="-203200">
              <a:buSzPts val="1400"/>
              <a:buFont typeface="Arial"/>
              <a:buChar char="-"/>
            </a:pPr>
            <a:r>
              <a:rPr lang="en-US" sz="1600" dirty="0">
                <a:solidFill>
                  <a:schemeClr val="bg1"/>
                </a:solidFill>
              </a:rPr>
              <a:t>6. Talk about the hotel that you have stayed in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FB2709-809C-B345-9AB6-CD74129B7E27}"/>
              </a:ext>
            </a:extLst>
          </p:cNvPr>
          <p:cNvSpPr txBox="1">
            <a:spLocks/>
          </p:cNvSpPr>
          <p:nvPr/>
        </p:nvSpPr>
        <p:spPr>
          <a:xfrm>
            <a:off x="215153" y="124707"/>
            <a:ext cx="5739746" cy="51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Consolidation</a:t>
            </a:r>
          </a:p>
        </p:txBody>
      </p:sp>
    </p:spTree>
    <p:extLst>
      <p:ext uri="{BB962C8B-B14F-4D97-AF65-F5344CB8AC3E}">
        <p14:creationId xmlns:p14="http://schemas.microsoft.com/office/powerpoint/2010/main" val="2054907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E42DE0-5177-A846-A080-5F37FC6D2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14" y="45242"/>
            <a:ext cx="8031892" cy="50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1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>
            <a:spLocks noGrp="1"/>
          </p:cNvSpPr>
          <p:nvPr>
            <p:ph type="title"/>
          </p:nvPr>
        </p:nvSpPr>
        <p:spPr>
          <a:xfrm>
            <a:off x="746325" y="784175"/>
            <a:ext cx="6590100" cy="14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+mn-lt"/>
              </a:rPr>
              <a:t>When you travel alone and don’t need much space,</a:t>
            </a:r>
            <a:r>
              <a:rPr lang="en">
                <a:latin typeface="+mn-lt"/>
              </a:rPr>
              <a:t> which room type will you stay in?</a:t>
            </a:r>
            <a:endParaRPr>
              <a:latin typeface="+mn-lt"/>
            </a:endParaRPr>
          </a:p>
        </p:txBody>
      </p:sp>
      <p:cxnSp>
        <p:nvCxnSpPr>
          <p:cNvPr id="190" name="Google Shape;190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91" name="Google Shape;1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25" y="3368700"/>
            <a:ext cx="20383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575" y="3368700"/>
            <a:ext cx="2156408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2875" y="3368699"/>
            <a:ext cx="2156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9"/>
          <p:cNvSpPr txBox="1"/>
          <p:nvPr/>
        </p:nvSpPr>
        <p:spPr>
          <a:xfrm>
            <a:off x="118525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-</a:t>
            </a:r>
            <a:r>
              <a:rPr lang="en" sz="1800" dirty="0">
                <a:solidFill>
                  <a:srgbClr val="FFFFFF"/>
                </a:solidFill>
              </a:rPr>
              <a:t>Single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195" name="Google Shape;195;p39"/>
          <p:cNvSpPr txBox="1"/>
          <p:nvPr/>
        </p:nvSpPr>
        <p:spPr>
          <a:xfrm>
            <a:off x="2784675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</a:t>
            </a:r>
            <a:r>
              <a:rPr lang="en" sz="1800">
                <a:solidFill>
                  <a:srgbClr val="FFFFFF"/>
                </a:solidFill>
              </a:rPr>
              <a:t>Double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6" name="Google Shape;196;p39"/>
          <p:cNvSpPr txBox="1"/>
          <p:nvPr/>
        </p:nvSpPr>
        <p:spPr>
          <a:xfrm>
            <a:off x="5720025" y="4587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</a:t>
            </a:r>
            <a:r>
              <a:rPr lang="en" sz="1800">
                <a:solidFill>
                  <a:srgbClr val="FFFFFF"/>
                </a:solidFill>
              </a:rPr>
              <a:t>Suite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699125" y="2100763"/>
            <a:ext cx="7359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Well, when I travel alone and don’t need much space, I will stay in </a:t>
            </a:r>
            <a:r>
              <a:rPr lang="en" sz="2000" u="sng">
                <a:solidFill>
                  <a:schemeClr val="lt1"/>
                </a:solidFill>
                <a:highlight>
                  <a:srgbClr val="FF9900"/>
                </a:highlight>
                <a:latin typeface="+mn-lt"/>
                <a:ea typeface="Montserrat"/>
                <a:cs typeface="Montserrat"/>
                <a:sym typeface="Montserrat"/>
              </a:rPr>
              <a:t>………………….</a:t>
            </a:r>
            <a:r>
              <a:rPr lang="en" sz="2000">
                <a:solidFill>
                  <a:schemeClr val="lt1"/>
                </a:solidFill>
                <a:latin typeface="+mn-lt"/>
                <a:ea typeface="Montserrat"/>
                <a:cs typeface="Montserrat"/>
                <a:sym typeface="Montserrat"/>
              </a:rPr>
              <a:t>to save money.</a:t>
            </a:r>
            <a:endParaRPr sz="200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4531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latin typeface="+mj-lt"/>
              </a:rPr>
              <a:t>Vocabulary</a:t>
            </a:r>
            <a:endParaRPr sz="5500">
              <a:latin typeface="+mj-lt"/>
            </a:endParaRPr>
          </a:p>
        </p:txBody>
      </p:sp>
      <p:sp>
        <p:nvSpPr>
          <p:cNvPr id="203" name="Google Shape;203;p40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Room types, types of bed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>
            <a:spLocks noGrp="1"/>
          </p:cNvSpPr>
          <p:nvPr>
            <p:ph type="subTitle" idx="1"/>
          </p:nvPr>
        </p:nvSpPr>
        <p:spPr>
          <a:xfrm>
            <a:off x="0" y="147300"/>
            <a:ext cx="9115881" cy="849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/>
              <a:t>TYPES OF ROOM</a:t>
            </a:r>
          </a:p>
          <a:p>
            <a:pPr marL="0" indent="0" algn="l"/>
            <a:r>
              <a:rPr lang="en" sz="2100" b="1" dirty="0"/>
              <a:t>Look at the pictures and guess the room types – 2 minutes</a:t>
            </a:r>
          </a:p>
          <a:p>
            <a:pPr marL="0" indent="0" algn="l"/>
            <a:endParaRPr lang="en" sz="2100" b="1" dirty="0"/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59" y="866738"/>
            <a:ext cx="7517825" cy="39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DB94BB-E25B-FBE9-A90A-742AB09103EA}"/>
              </a:ext>
            </a:extLst>
          </p:cNvPr>
          <p:cNvSpPr/>
          <p:nvPr/>
        </p:nvSpPr>
        <p:spPr>
          <a:xfrm>
            <a:off x="1598401" y="4408340"/>
            <a:ext cx="1620981" cy="3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274AFB-AB9E-A80F-A59B-B8BCD1158B7D}"/>
              </a:ext>
            </a:extLst>
          </p:cNvPr>
          <p:cNvSpPr/>
          <p:nvPr/>
        </p:nvSpPr>
        <p:spPr>
          <a:xfrm>
            <a:off x="3960996" y="4396887"/>
            <a:ext cx="1911926" cy="3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A3B15F-C76C-D147-90C1-5CA4DB3758F0}"/>
              </a:ext>
            </a:extLst>
          </p:cNvPr>
          <p:cNvSpPr/>
          <p:nvPr/>
        </p:nvSpPr>
        <p:spPr>
          <a:xfrm>
            <a:off x="662420" y="2446638"/>
            <a:ext cx="3895520" cy="392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78C21-96FB-4A45-BDAD-A0A6B0376305}"/>
              </a:ext>
            </a:extLst>
          </p:cNvPr>
          <p:cNvSpPr txBox="1"/>
          <p:nvPr/>
        </p:nvSpPr>
        <p:spPr>
          <a:xfrm>
            <a:off x="776962" y="2383646"/>
            <a:ext cx="1620981" cy="316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single room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A47D2F-5CFC-0DEA-247A-0FE29A8B85B0}"/>
              </a:ext>
            </a:extLst>
          </p:cNvPr>
          <p:cNvSpPr/>
          <p:nvPr/>
        </p:nvSpPr>
        <p:spPr>
          <a:xfrm>
            <a:off x="630420" y="2368829"/>
            <a:ext cx="1620981" cy="3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5B7E86-269D-E74A-AABE-DFFB6A5954A8}"/>
              </a:ext>
            </a:extLst>
          </p:cNvPr>
          <p:cNvSpPr txBox="1"/>
          <p:nvPr/>
        </p:nvSpPr>
        <p:spPr>
          <a:xfrm>
            <a:off x="3364054" y="2368829"/>
            <a:ext cx="1620981" cy="316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double room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05D0A-2541-7840-D561-22EFEAC05F96}"/>
              </a:ext>
            </a:extLst>
          </p:cNvPr>
          <p:cNvSpPr/>
          <p:nvPr/>
        </p:nvSpPr>
        <p:spPr>
          <a:xfrm>
            <a:off x="3150506" y="2368062"/>
            <a:ext cx="1620981" cy="3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17706-90C0-2C4A-B151-6C1C5C5A75D1}"/>
              </a:ext>
            </a:extLst>
          </p:cNvPr>
          <p:cNvSpPr txBox="1"/>
          <p:nvPr/>
        </p:nvSpPr>
        <p:spPr>
          <a:xfrm>
            <a:off x="5696465" y="2368062"/>
            <a:ext cx="815546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suite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2A03D4-4082-F38A-3DFF-CD1072CEAE03}"/>
              </a:ext>
            </a:extLst>
          </p:cNvPr>
          <p:cNvSpPr/>
          <p:nvPr/>
        </p:nvSpPr>
        <p:spPr>
          <a:xfrm>
            <a:off x="5461854" y="2344358"/>
            <a:ext cx="1620981" cy="3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29239" y="255830"/>
            <a:ext cx="8155172" cy="13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F0000"/>
                </a:solidFill>
                <a:latin typeface="+mn-lt"/>
              </a:rPr>
              <a:t>Pair work: ask and answer the question – 2 minutes</a:t>
            </a:r>
            <a:br>
              <a:rPr lang="en" sz="2000" dirty="0">
                <a:solidFill>
                  <a:srgbClr val="FF0000"/>
                </a:solidFill>
                <a:latin typeface="+mn-lt"/>
              </a:rPr>
            </a:br>
            <a:br>
              <a:rPr lang="en" sz="2000" dirty="0">
                <a:latin typeface="+mn-lt"/>
              </a:rPr>
            </a:br>
            <a:r>
              <a:rPr lang="en" sz="2000" dirty="0">
                <a:latin typeface="+mn-lt"/>
              </a:rPr>
              <a:t>When you want to save money by sharing a room with a colleague, which type of bed will you book?  </a:t>
            </a:r>
            <a:endParaRPr sz="2000">
              <a:latin typeface="+mn-lt"/>
            </a:endParaRPr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1"/>
          </p:nvPr>
        </p:nvSpPr>
        <p:spPr>
          <a:xfrm>
            <a:off x="60614" y="1789420"/>
            <a:ext cx="86025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latin typeface="+mn-lt"/>
              </a:rPr>
              <a:t>Normally, I will book _____________ because I can ………</a:t>
            </a:r>
            <a:endParaRPr sz="2300">
              <a:latin typeface="+mn-lt"/>
            </a:endParaRPr>
          </a:p>
        </p:txBody>
      </p:sp>
      <p:pic>
        <p:nvPicPr>
          <p:cNvPr id="216" name="Google Shape;2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75" y="2707325"/>
            <a:ext cx="21815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950" y="2769800"/>
            <a:ext cx="2394776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9175" y="2835175"/>
            <a:ext cx="2462382" cy="17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2"/>
          <p:cNvSpPr txBox="1"/>
          <p:nvPr/>
        </p:nvSpPr>
        <p:spPr>
          <a:xfrm>
            <a:off x="-542600" y="4612200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bg1"/>
                </a:solidFill>
              </a:rPr>
              <a:t>a twin bed</a:t>
            </a:r>
            <a:endParaRPr sz="1800">
              <a:solidFill>
                <a:schemeClr val="bg1"/>
              </a:solidFill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2246338" y="4560500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 </a:t>
            </a:r>
            <a:r>
              <a:rPr lang="en" sz="1800">
                <a:solidFill>
                  <a:srgbClr val="FFFFFF"/>
                </a:solidFill>
              </a:rPr>
              <a:t>queen-size bed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1" name="Google Shape;221;p42"/>
          <p:cNvSpPr txBox="1"/>
          <p:nvPr/>
        </p:nvSpPr>
        <p:spPr>
          <a:xfrm>
            <a:off x="5062225" y="4612200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bg1"/>
                </a:solidFill>
              </a:rPr>
              <a:t>a rollaway</a:t>
            </a:r>
            <a:endParaRPr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633275" y="-5667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KINDS OF BED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27" name="Google Shape;227;p43"/>
          <p:cNvCxnSpPr/>
          <p:nvPr/>
        </p:nvCxnSpPr>
        <p:spPr>
          <a:xfrm>
            <a:off x="508925" y="7531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29" y="1855292"/>
            <a:ext cx="8639925" cy="19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8;p41">
            <a:extLst>
              <a:ext uri="{FF2B5EF4-FFF2-40B4-BE49-F238E27FC236}">
                <a16:creationId xmlns:a16="http://schemas.microsoft.com/office/drawing/2014/main" id="{E4BDB4D0-600C-0561-E6C8-AAB68EB24F6F}"/>
              </a:ext>
            </a:extLst>
          </p:cNvPr>
          <p:cNvSpPr txBox="1">
            <a:spLocks/>
          </p:cNvSpPr>
          <p:nvPr/>
        </p:nvSpPr>
        <p:spPr>
          <a:xfrm>
            <a:off x="62345" y="448636"/>
            <a:ext cx="9115881" cy="84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endParaRPr lang="en" sz="2100" b="1" dirty="0"/>
          </a:p>
          <a:p>
            <a:pPr marL="0" indent="0">
              <a:buNone/>
            </a:pPr>
            <a:r>
              <a:rPr lang="en" sz="2100" b="1" dirty="0"/>
              <a:t>Look at the pictures and guess the kinds of bed – 2 minutes</a:t>
            </a:r>
          </a:p>
          <a:p>
            <a:pPr marL="0" indent="0"/>
            <a:endParaRPr lang="en" sz="21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B04D43-3E89-2FDB-D188-06819916F0CE}"/>
              </a:ext>
            </a:extLst>
          </p:cNvPr>
          <p:cNvSpPr/>
          <p:nvPr/>
        </p:nvSpPr>
        <p:spPr>
          <a:xfrm>
            <a:off x="464993" y="3400424"/>
            <a:ext cx="1620981" cy="39485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8C5E4-0335-01DE-E25E-D32A4E80B61D}"/>
              </a:ext>
            </a:extLst>
          </p:cNvPr>
          <p:cNvSpPr/>
          <p:nvPr/>
        </p:nvSpPr>
        <p:spPr>
          <a:xfrm>
            <a:off x="2654011" y="3396960"/>
            <a:ext cx="1620981" cy="39485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2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8F923-24E1-5810-B783-824BE1ED489C}"/>
              </a:ext>
            </a:extLst>
          </p:cNvPr>
          <p:cNvSpPr/>
          <p:nvPr/>
        </p:nvSpPr>
        <p:spPr>
          <a:xfrm>
            <a:off x="4701020" y="3396960"/>
            <a:ext cx="1620981" cy="39485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3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85121-BB23-A90B-7D37-CA2D7320E8D7}"/>
              </a:ext>
            </a:extLst>
          </p:cNvPr>
          <p:cNvSpPr/>
          <p:nvPr/>
        </p:nvSpPr>
        <p:spPr>
          <a:xfrm>
            <a:off x="6727248" y="3396960"/>
            <a:ext cx="1620981" cy="39485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>
            <a:spLocks noGrp="1"/>
          </p:cNvSpPr>
          <p:nvPr>
            <p:ph type="title" idx="4"/>
          </p:nvPr>
        </p:nvSpPr>
        <p:spPr>
          <a:xfrm>
            <a:off x="2767" y="152992"/>
            <a:ext cx="9252615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Pair work - CHOOSE ROOM TYPES OR TYPES OF BED – 2 minutes</a:t>
            </a:r>
            <a:endParaRPr lang="en-US" b="1" dirty="0">
              <a:latin typeface="+mn-lt"/>
            </a:endParaRPr>
          </a:p>
        </p:txBody>
      </p:sp>
      <p:sp>
        <p:nvSpPr>
          <p:cNvPr id="234" name="Google Shape;234;p44"/>
          <p:cNvSpPr txBox="1"/>
          <p:nvPr/>
        </p:nvSpPr>
        <p:spPr>
          <a:xfrm>
            <a:off x="237375" y="778516"/>
            <a:ext cx="8783400" cy="431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utive Mono"/>
              <a:buAutoNum type="arabicPeriod"/>
            </a:pPr>
            <a:r>
              <a:rPr lang="en" sz="1600" dirty="0">
                <a:solidFill>
                  <a:schemeClr val="lt1"/>
                </a:solidFill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Ms. Gleason is travelling alone. She doesn’t need much space…ROOM?</a:t>
            </a:r>
            <a:endParaRPr sz="1600" dirty="0">
              <a:solidFill>
                <a:schemeClr val="lt1"/>
              </a:solidFill>
              <a:latin typeface="Arial" panose="020B0604020202020204" pitchFamily="34" charset="0"/>
              <a:ea typeface="Cutive Mono"/>
              <a:cs typeface="Arial" panose="020B0604020202020204" pitchFamily="34" charset="0"/>
              <a:sym typeface="Cutive Mono"/>
            </a:endParaRPr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highlight>
                  <a:srgbClr val="FF9900"/>
                </a:highlight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A single room</a:t>
            </a:r>
            <a:endParaRPr sz="1600" dirty="0">
              <a:solidFill>
                <a:schemeClr val="lt1"/>
              </a:solidFill>
              <a:highlight>
                <a:srgbClr val="FF9900"/>
              </a:highlight>
              <a:latin typeface="Arial" panose="020B0604020202020204" pitchFamily="34" charset="0"/>
              <a:ea typeface="Cutive Mono"/>
              <a:cs typeface="Arial" panose="020B0604020202020204" pitchFamily="34" charset="0"/>
              <a:sym typeface="Cutive Mono"/>
            </a:endParaRPr>
          </a:p>
          <a:p>
            <a:pPr marL="12700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" sz="1600" dirty="0">
                <a:solidFill>
                  <a:schemeClr val="lt1"/>
                </a:solidFill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2. Mr. and </a:t>
            </a:r>
            <a:r>
              <a:rPr lang="en" sz="1600" dirty="0" err="1">
                <a:solidFill>
                  <a:schemeClr val="lt1"/>
                </a:solidFill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Mrs.Vanite</a:t>
            </a:r>
            <a:r>
              <a:rPr lang="en" sz="1600" dirty="0">
                <a:solidFill>
                  <a:schemeClr val="lt1"/>
                </a:solidFill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 and their 12-year-old son Boris are checking into a room with one king-size bed…BED?</a:t>
            </a:r>
            <a:endParaRPr sz="1600" dirty="0">
              <a:solidFill>
                <a:schemeClr val="lt1"/>
              </a:solidFill>
              <a:latin typeface="Arial" panose="020B0604020202020204" pitchFamily="34" charset="0"/>
              <a:ea typeface="Cutive Mono"/>
              <a:cs typeface="Arial" panose="020B0604020202020204" pitchFamily="34" charset="0"/>
              <a:sym typeface="Cutive Mono"/>
            </a:endParaRPr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highlight>
                  <a:schemeClr val="lt2"/>
                </a:highlight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A rollaway bed</a:t>
            </a:r>
            <a:endParaRPr sz="1600" dirty="0">
              <a:solidFill>
                <a:schemeClr val="lt1"/>
              </a:solidFill>
              <a:highlight>
                <a:schemeClr val="lt2"/>
              </a:highlight>
              <a:latin typeface="Arial" panose="020B0604020202020204" pitchFamily="34" charset="0"/>
              <a:ea typeface="Cutive Mono"/>
              <a:cs typeface="Arial" panose="020B0604020202020204" pitchFamily="34" charset="0"/>
              <a:sym typeface="Cutive Mono"/>
            </a:endParaRPr>
          </a:p>
          <a:p>
            <a:pPr marL="12700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" sz="1600" dirty="0">
                <a:solidFill>
                  <a:schemeClr val="lt1"/>
                </a:solidFill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3. Mike Krause plans to use his room for business meetings with important customers…….ROOM?</a:t>
            </a:r>
            <a:endParaRPr sz="1600" dirty="0">
              <a:solidFill>
                <a:schemeClr val="lt1"/>
              </a:solidFill>
              <a:latin typeface="Arial" panose="020B0604020202020204" pitchFamily="34" charset="0"/>
              <a:ea typeface="Cutive Mono"/>
              <a:cs typeface="Arial" panose="020B0604020202020204" pitchFamily="34" charset="0"/>
              <a:sym typeface="Cutive Mono"/>
            </a:endParaRPr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chemeClr val="lt2"/>
                </a:highlight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A</a:t>
            </a:r>
            <a:r>
              <a:rPr lang="en" sz="1600" dirty="0">
                <a:solidFill>
                  <a:schemeClr val="lt1"/>
                </a:solidFill>
                <a:highlight>
                  <a:schemeClr val="lt2"/>
                </a:highlight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 suite</a:t>
            </a:r>
            <a:endParaRPr sz="1600" dirty="0">
              <a:solidFill>
                <a:schemeClr val="lt1"/>
              </a:solidFill>
              <a:highlight>
                <a:schemeClr val="lt2"/>
              </a:highlight>
              <a:latin typeface="Arial" panose="020B0604020202020204" pitchFamily="34" charset="0"/>
              <a:ea typeface="Cutive Mono"/>
              <a:cs typeface="Arial" panose="020B0604020202020204" pitchFamily="34" charset="0"/>
              <a:sym typeface="Cutive Mono"/>
            </a:endParaRPr>
          </a:p>
          <a:p>
            <a:pPr marL="12700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" sz="1600" dirty="0">
                <a:solidFill>
                  <a:schemeClr val="lt1"/>
                </a:solidFill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4. George </a:t>
            </a:r>
            <a:r>
              <a:rPr lang="en" sz="1600" dirty="0" err="1">
                <a:solidFill>
                  <a:schemeClr val="lt1"/>
                </a:solidFill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Nack</a:t>
            </a:r>
            <a:r>
              <a:rPr lang="en" sz="1600" dirty="0">
                <a:solidFill>
                  <a:schemeClr val="lt1"/>
                </a:solidFill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 is a big man, and he’s very tall. He needs a good night’s sleep for an important meeting tomorrow…BED?</a:t>
            </a:r>
            <a:endParaRPr sz="1600" dirty="0">
              <a:solidFill>
                <a:schemeClr val="lt1"/>
              </a:solidFill>
              <a:latin typeface="Arial" panose="020B0604020202020204" pitchFamily="34" charset="0"/>
              <a:ea typeface="Cutive Mono"/>
              <a:cs typeface="Arial" panose="020B0604020202020204" pitchFamily="34" charset="0"/>
              <a:sym typeface="Cutive Mono"/>
            </a:endParaRPr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highlight>
                  <a:schemeClr val="lt2"/>
                </a:highlight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A king-size bed</a:t>
            </a:r>
            <a:endParaRPr sz="1600" dirty="0">
              <a:solidFill>
                <a:schemeClr val="lt1"/>
              </a:solidFill>
              <a:highlight>
                <a:schemeClr val="lt2"/>
              </a:highlight>
              <a:latin typeface="Arial" panose="020B0604020202020204" pitchFamily="34" charset="0"/>
              <a:ea typeface="Cutive Mono"/>
              <a:cs typeface="Arial" panose="020B0604020202020204" pitchFamily="34" charset="0"/>
              <a:sym typeface="Cutive Mono"/>
            </a:endParaRPr>
          </a:p>
          <a:p>
            <a:pPr marL="12700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" sz="1600" dirty="0">
                <a:solidFill>
                  <a:schemeClr val="lt1"/>
                </a:solidFill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5. Paul </a:t>
            </a:r>
            <a:r>
              <a:rPr lang="en" sz="1600" dirty="0" err="1">
                <a:solidFill>
                  <a:schemeClr val="lt1"/>
                </a:solidFill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Krohn’s</a:t>
            </a:r>
            <a:r>
              <a:rPr lang="en" sz="1600" dirty="0">
                <a:solidFill>
                  <a:schemeClr val="lt1"/>
                </a:solidFill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 company wants him to save some money by sharing a room with a colleague…BED?</a:t>
            </a:r>
            <a:endParaRPr sz="1600" dirty="0">
              <a:solidFill>
                <a:schemeClr val="lt1"/>
              </a:solidFill>
              <a:latin typeface="Arial" panose="020B0604020202020204" pitchFamily="34" charset="0"/>
              <a:ea typeface="Cutive Mono"/>
              <a:cs typeface="Arial" panose="020B0604020202020204" pitchFamily="34" charset="0"/>
              <a:sym typeface="Cutive Mono"/>
            </a:endParaRPr>
          </a:p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highlight>
                  <a:schemeClr val="lt2"/>
                </a:highlight>
                <a:latin typeface="Arial" panose="020B0604020202020204" pitchFamily="34" charset="0"/>
                <a:ea typeface="Cutive Mono"/>
                <a:cs typeface="Arial" panose="020B0604020202020204" pitchFamily="34" charset="0"/>
                <a:sym typeface="Cutive Mono"/>
              </a:rPr>
              <a:t>Twin beds</a:t>
            </a:r>
            <a:endParaRPr sz="1600" dirty="0">
              <a:solidFill>
                <a:schemeClr val="lt1"/>
              </a:solidFill>
              <a:highlight>
                <a:schemeClr val="lt2"/>
              </a:highlight>
              <a:latin typeface="Arial" panose="020B0604020202020204" pitchFamily="34" charset="0"/>
              <a:ea typeface="Cutive Mono"/>
              <a:cs typeface="Arial" panose="020B0604020202020204" pitchFamily="34" charset="0"/>
              <a:sym typeface="Cutive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410A3D51ACE04E98E7906A34FFAD89" ma:contentTypeVersion="2" ma:contentTypeDescription="Create a new document." ma:contentTypeScope="" ma:versionID="4bcf9870370229c4fae0f76eb666b983">
  <xsd:schema xmlns:xsd="http://www.w3.org/2001/XMLSchema" xmlns:xs="http://www.w3.org/2001/XMLSchema" xmlns:p="http://schemas.microsoft.com/office/2006/metadata/properties" xmlns:ns2="aa996753-fcb4-4150-9191-9750b6d57eae" targetNamespace="http://schemas.microsoft.com/office/2006/metadata/properties" ma:root="true" ma:fieldsID="5bb48557a9d76aa1c29fd00631568b09" ns2:_="">
    <xsd:import namespace="aa996753-fcb4-4150-9191-9750b6d57e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996753-fcb4-4150-9191-9750b6d57e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F4258B-20BB-40F4-9706-EFF1A2011AEF}"/>
</file>

<file path=customXml/itemProps2.xml><?xml version="1.0" encoding="utf-8"?>
<ds:datastoreItem xmlns:ds="http://schemas.openxmlformats.org/officeDocument/2006/customXml" ds:itemID="{4F85817A-4931-46F5-BA4E-DEB99ACBE4AE}"/>
</file>

<file path=customXml/itemProps3.xml><?xml version="1.0" encoding="utf-8"?>
<ds:datastoreItem xmlns:ds="http://schemas.openxmlformats.org/officeDocument/2006/customXml" ds:itemID="{485AE1E3-99BF-4FA1-A53B-E361A0BAD7D9}"/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1285</Words>
  <Application>Microsoft Office PowerPoint</Application>
  <PresentationFormat>On-screen Show (16:9)</PresentationFormat>
  <Paragraphs>204</Paragraphs>
  <Slides>32</Slides>
  <Notes>24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Futuristic Background by Slidesgo</vt:lpstr>
      <vt:lpstr>PowerPoint Presentation</vt:lpstr>
      <vt:lpstr>01</vt:lpstr>
      <vt:lpstr>Have you ever stayed in a hotel?</vt:lpstr>
      <vt:lpstr>When you travel alone and don’t need much space, which room type will you stay in?</vt:lpstr>
      <vt:lpstr>Vocabulary</vt:lpstr>
      <vt:lpstr>PowerPoint Presentation</vt:lpstr>
      <vt:lpstr>Pair work: ask and answer the question – 2 minutes  When you want to save money by sharing a room with a colleague, which type of bed will you book?  </vt:lpstr>
      <vt:lpstr> KINDS OF BED</vt:lpstr>
      <vt:lpstr>Pair work - CHOOSE ROOM TYPES OR TYPES OF BED – 2 minutes</vt:lpstr>
      <vt:lpstr>PowerPoint Presentation</vt:lpstr>
      <vt:lpstr>Hotel room amenities and services</vt:lpstr>
      <vt:lpstr>HOTEL SERVICES</vt:lpstr>
      <vt:lpstr>Work in pairs. Complete the conversation – 5 minutes</vt:lpstr>
      <vt:lpstr>PowerPoint Presentation</vt:lpstr>
      <vt:lpstr>Complete the statements with other items you know. Then compare items with your partner. 2 minutes </vt:lpstr>
      <vt:lpstr>PowerPoint Presentation</vt:lpstr>
      <vt:lpstr>Listen again and complete each statement. </vt:lpstr>
      <vt:lpstr>A: Did you request any housekeeping services when staying at the hotel? B: Yes, surely. When I stayed at the hotel, I requested the housekeeper to make up the room and  pick up the laundry. A: Were you satisfied with your stay? B: Yes, of course. The hotel room was very nice. The staff was so friendly. However, sometimes there was noisy near my room.</vt:lpstr>
      <vt:lpstr>Group work: Guess the word or phrase about services and amenities - 2 minutes</vt:lpstr>
      <vt:lpstr>GRAMMAR</vt:lpstr>
      <vt:lpstr>Pair work :Answer the questions below (2 minutes)</vt:lpstr>
      <vt:lpstr>The conditional sentences express the results of actions or conditions </vt:lpstr>
      <vt:lpstr>PowerPoint Presentation</vt:lpstr>
      <vt:lpstr>READING CHOOSE A HOTEL</vt:lpstr>
      <vt:lpstr>PowerPoint Presentation</vt:lpstr>
      <vt:lpstr>READING -  2 Minutes</vt:lpstr>
      <vt:lpstr>Groupwork: Find information about the hotels in the passage- 5 minutes</vt:lpstr>
      <vt:lpstr>Pair work – Read the passage (2 minutes) </vt:lpstr>
      <vt:lpstr>PowerPoint Presentation</vt:lpstr>
      <vt:lpstr>Writing format</vt:lpstr>
      <vt:lpstr>What have we learnt today?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Nguyen Thi Thu My (FE FPL HCM)</cp:lastModifiedBy>
  <cp:revision>340</cp:revision>
  <dcterms:modified xsi:type="dcterms:W3CDTF">2023-01-02T09:39:28Z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0x01010032410A3D51ACE04E98E7906A34FFAD89</vt:lpwstr>
  </property>
</Properties>
</file>